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300" r:id="rId4"/>
    <p:sldId id="301" r:id="rId5"/>
    <p:sldId id="305" r:id="rId6"/>
    <p:sldId id="306" r:id="rId7"/>
    <p:sldId id="307" r:id="rId8"/>
    <p:sldId id="263" r:id="rId9"/>
    <p:sldId id="273" r:id="rId10"/>
    <p:sldId id="308" r:id="rId11"/>
    <p:sldId id="309" r:id="rId12"/>
    <p:sldId id="260" r:id="rId13"/>
    <p:sldId id="277" r:id="rId14"/>
    <p:sldId id="303" r:id="rId15"/>
    <p:sldId id="279" r:id="rId16"/>
    <p:sldId id="280" r:id="rId17"/>
    <p:sldId id="285" r:id="rId18"/>
    <p:sldId id="283" r:id="rId19"/>
    <p:sldId id="287" r:id="rId20"/>
    <p:sldId id="310" r:id="rId21"/>
    <p:sldId id="311" r:id="rId22"/>
    <p:sldId id="291" r:id="rId23"/>
    <p:sldId id="286" r:id="rId24"/>
    <p:sldId id="312" r:id="rId25"/>
    <p:sldId id="313" r:id="rId26"/>
    <p:sldId id="290" r:id="rId27"/>
    <p:sldId id="289" r:id="rId28"/>
    <p:sldId id="302" r:id="rId29"/>
    <p:sldId id="296" r:id="rId30"/>
    <p:sldId id="282" r:id="rId31"/>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l Ann Dent" initials="LAD" lastIdx="10" clrIdx="0">
    <p:extLst>
      <p:ext uri="{19B8F6BF-5375-455C-9EA6-DF929625EA0E}">
        <p15:presenceInfo xmlns:p15="http://schemas.microsoft.com/office/powerpoint/2012/main" userId="S-1-5-21-1074136629-4081378027-2755238289-249216" providerId="AD"/>
      </p:ext>
    </p:extLst>
  </p:cmAuthor>
  <p:cmAuthor id="2" name="Francisco Vazquez Ortiz" initials="FVO" lastIdx="7" clrIdx="1">
    <p:extLst>
      <p:ext uri="{19B8F6BF-5375-455C-9EA6-DF929625EA0E}">
        <p15:presenceInfo xmlns:p15="http://schemas.microsoft.com/office/powerpoint/2012/main" userId="Francisco Vazquez Ort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2" y="174"/>
      </p:cViewPr>
      <p:guideLst/>
    </p:cSldViewPr>
  </p:slideViewPr>
  <p:notesTextViewPr>
    <p:cViewPr>
      <p:scale>
        <a:sx n="1" d="1"/>
        <a:sy n="1" d="1"/>
      </p:scale>
      <p:origin x="0" y="0"/>
    </p:cViewPr>
  </p:notesTextViewPr>
  <p:notesViewPr>
    <p:cSldViewPr snapToGrid="0">
      <p:cViewPr varScale="1">
        <p:scale>
          <a:sx n="77" d="100"/>
          <a:sy n="77" d="100"/>
        </p:scale>
        <p:origin x="408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21226-C6BC-4E95-8AEE-EFEA51462853}"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E3BA95BE-2A8D-4664-A9AE-A57137D524B6}" type="pres">
      <dgm:prSet presAssocID="{57221226-C6BC-4E95-8AEE-EFEA51462853}" presName="mainComposite" presStyleCnt="0">
        <dgm:presLayoutVars>
          <dgm:chPref val="1"/>
          <dgm:dir/>
          <dgm:animOne val="branch"/>
          <dgm:animLvl val="lvl"/>
          <dgm:resizeHandles val="exact"/>
        </dgm:presLayoutVars>
      </dgm:prSet>
      <dgm:spPr/>
      <dgm:t>
        <a:bodyPr/>
        <a:lstStyle/>
        <a:p>
          <a:endParaRPr lang="en-IE"/>
        </a:p>
      </dgm:t>
    </dgm:pt>
    <dgm:pt modelId="{96207933-2F3D-41DC-88FA-C71BF85259C6}" type="pres">
      <dgm:prSet presAssocID="{57221226-C6BC-4E95-8AEE-EFEA51462853}" presName="hierFlow" presStyleCnt="0"/>
      <dgm:spPr/>
    </dgm:pt>
    <dgm:pt modelId="{DD1283C4-3F46-4173-82D0-ED478544C761}" type="pres">
      <dgm:prSet presAssocID="{57221226-C6BC-4E95-8AEE-EFEA51462853}" presName="hierChild1" presStyleCnt="0">
        <dgm:presLayoutVars>
          <dgm:chPref val="1"/>
          <dgm:animOne val="branch"/>
          <dgm:animLvl val="lvl"/>
        </dgm:presLayoutVars>
      </dgm:prSet>
      <dgm:spPr/>
    </dgm:pt>
    <dgm:pt modelId="{8480A174-AF81-4F34-B0E6-471C0F9CB285}" type="pres">
      <dgm:prSet presAssocID="{57221226-C6BC-4E95-8AEE-EFEA51462853}" presName="bgShapesFlow" presStyleCnt="0"/>
      <dgm:spPr/>
    </dgm:pt>
  </dgm:ptLst>
  <dgm:cxnLst>
    <dgm:cxn modelId="{5AF06F97-4993-4342-9AE4-1DD8CE4B6834}" type="presOf" srcId="{57221226-C6BC-4E95-8AEE-EFEA51462853}" destId="{E3BA95BE-2A8D-4664-A9AE-A57137D524B6}" srcOrd="0" destOrd="0" presId="urn:microsoft.com/office/officeart/2005/8/layout/hierarchy6"/>
    <dgm:cxn modelId="{21D720C2-E1C1-49A3-85FF-BBA92CB91F14}" type="presParOf" srcId="{E3BA95BE-2A8D-4664-A9AE-A57137D524B6}" destId="{96207933-2F3D-41DC-88FA-C71BF85259C6}" srcOrd="0" destOrd="0" presId="urn:microsoft.com/office/officeart/2005/8/layout/hierarchy6"/>
    <dgm:cxn modelId="{95BD9CD2-525E-4E84-9A1D-14F0C5C98D1E}" type="presParOf" srcId="{96207933-2F3D-41DC-88FA-C71BF85259C6}" destId="{DD1283C4-3F46-4173-82D0-ED478544C761}" srcOrd="0" destOrd="0" presId="urn:microsoft.com/office/officeart/2005/8/layout/hierarchy6"/>
    <dgm:cxn modelId="{223E69B5-F24A-43C1-895C-47A5294030DF}" type="presParOf" srcId="{E3BA95BE-2A8D-4664-A9AE-A57137D524B6}" destId="{8480A174-AF81-4F34-B0E6-471C0F9CB28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21226-C6BC-4E95-8AEE-EFEA51462853}"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E3BA95BE-2A8D-4664-A9AE-A57137D524B6}" type="pres">
      <dgm:prSet presAssocID="{57221226-C6BC-4E95-8AEE-EFEA51462853}" presName="mainComposite" presStyleCnt="0">
        <dgm:presLayoutVars>
          <dgm:chPref val="1"/>
          <dgm:dir/>
          <dgm:animOne val="branch"/>
          <dgm:animLvl val="lvl"/>
          <dgm:resizeHandles val="exact"/>
        </dgm:presLayoutVars>
      </dgm:prSet>
      <dgm:spPr/>
      <dgm:t>
        <a:bodyPr/>
        <a:lstStyle/>
        <a:p>
          <a:endParaRPr lang="en-IE"/>
        </a:p>
      </dgm:t>
    </dgm:pt>
    <dgm:pt modelId="{96207933-2F3D-41DC-88FA-C71BF85259C6}" type="pres">
      <dgm:prSet presAssocID="{57221226-C6BC-4E95-8AEE-EFEA51462853}" presName="hierFlow" presStyleCnt="0"/>
      <dgm:spPr/>
    </dgm:pt>
    <dgm:pt modelId="{DD1283C4-3F46-4173-82D0-ED478544C761}" type="pres">
      <dgm:prSet presAssocID="{57221226-C6BC-4E95-8AEE-EFEA51462853}" presName="hierChild1" presStyleCnt="0">
        <dgm:presLayoutVars>
          <dgm:chPref val="1"/>
          <dgm:animOne val="branch"/>
          <dgm:animLvl val="lvl"/>
        </dgm:presLayoutVars>
      </dgm:prSet>
      <dgm:spPr/>
    </dgm:pt>
    <dgm:pt modelId="{8480A174-AF81-4F34-B0E6-471C0F9CB285}" type="pres">
      <dgm:prSet presAssocID="{57221226-C6BC-4E95-8AEE-EFEA51462853}" presName="bgShapesFlow" presStyleCnt="0"/>
      <dgm:spPr/>
    </dgm:pt>
  </dgm:ptLst>
  <dgm:cxnLst>
    <dgm:cxn modelId="{5AF06F97-4993-4342-9AE4-1DD8CE4B6834}" type="presOf" srcId="{57221226-C6BC-4E95-8AEE-EFEA51462853}" destId="{E3BA95BE-2A8D-4664-A9AE-A57137D524B6}" srcOrd="0" destOrd="0" presId="urn:microsoft.com/office/officeart/2005/8/layout/hierarchy6"/>
    <dgm:cxn modelId="{21D720C2-E1C1-49A3-85FF-BBA92CB91F14}" type="presParOf" srcId="{E3BA95BE-2A8D-4664-A9AE-A57137D524B6}" destId="{96207933-2F3D-41DC-88FA-C71BF85259C6}" srcOrd="0" destOrd="0" presId="urn:microsoft.com/office/officeart/2005/8/layout/hierarchy6"/>
    <dgm:cxn modelId="{95BD9CD2-525E-4E84-9A1D-14F0C5C98D1E}" type="presParOf" srcId="{96207933-2F3D-41DC-88FA-C71BF85259C6}" destId="{DD1283C4-3F46-4173-82D0-ED478544C761}" srcOrd="0" destOrd="0" presId="urn:microsoft.com/office/officeart/2005/8/layout/hierarchy6"/>
    <dgm:cxn modelId="{223E69B5-F24A-43C1-895C-47A5294030DF}" type="presParOf" srcId="{E3BA95BE-2A8D-4664-A9AE-A57137D524B6}" destId="{8480A174-AF81-4F34-B0E6-471C0F9CB28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221226-C6BC-4E95-8AEE-EFEA51462853}"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E3BA95BE-2A8D-4664-A9AE-A57137D524B6}" type="pres">
      <dgm:prSet presAssocID="{57221226-C6BC-4E95-8AEE-EFEA51462853}" presName="mainComposite" presStyleCnt="0">
        <dgm:presLayoutVars>
          <dgm:chPref val="1"/>
          <dgm:dir/>
          <dgm:animOne val="branch"/>
          <dgm:animLvl val="lvl"/>
          <dgm:resizeHandles val="exact"/>
        </dgm:presLayoutVars>
      </dgm:prSet>
      <dgm:spPr/>
      <dgm:t>
        <a:bodyPr/>
        <a:lstStyle/>
        <a:p>
          <a:endParaRPr lang="en-IE"/>
        </a:p>
      </dgm:t>
    </dgm:pt>
    <dgm:pt modelId="{96207933-2F3D-41DC-88FA-C71BF85259C6}" type="pres">
      <dgm:prSet presAssocID="{57221226-C6BC-4E95-8AEE-EFEA51462853}" presName="hierFlow" presStyleCnt="0"/>
      <dgm:spPr/>
    </dgm:pt>
    <dgm:pt modelId="{DD1283C4-3F46-4173-82D0-ED478544C761}" type="pres">
      <dgm:prSet presAssocID="{57221226-C6BC-4E95-8AEE-EFEA51462853}" presName="hierChild1" presStyleCnt="0">
        <dgm:presLayoutVars>
          <dgm:chPref val="1"/>
          <dgm:animOne val="branch"/>
          <dgm:animLvl val="lvl"/>
        </dgm:presLayoutVars>
      </dgm:prSet>
      <dgm:spPr/>
    </dgm:pt>
    <dgm:pt modelId="{8480A174-AF81-4F34-B0E6-471C0F9CB285}" type="pres">
      <dgm:prSet presAssocID="{57221226-C6BC-4E95-8AEE-EFEA51462853}" presName="bgShapesFlow" presStyleCnt="0"/>
      <dgm:spPr/>
    </dgm:pt>
  </dgm:ptLst>
  <dgm:cxnLst>
    <dgm:cxn modelId="{5AF06F97-4993-4342-9AE4-1DD8CE4B6834}" type="presOf" srcId="{57221226-C6BC-4E95-8AEE-EFEA51462853}" destId="{E3BA95BE-2A8D-4664-A9AE-A57137D524B6}" srcOrd="0" destOrd="0" presId="urn:microsoft.com/office/officeart/2005/8/layout/hierarchy6"/>
    <dgm:cxn modelId="{21D720C2-E1C1-49A3-85FF-BBA92CB91F14}" type="presParOf" srcId="{E3BA95BE-2A8D-4664-A9AE-A57137D524B6}" destId="{96207933-2F3D-41DC-88FA-C71BF85259C6}" srcOrd="0" destOrd="0" presId="urn:microsoft.com/office/officeart/2005/8/layout/hierarchy6"/>
    <dgm:cxn modelId="{95BD9CD2-525E-4E84-9A1D-14F0C5C98D1E}" type="presParOf" srcId="{96207933-2F3D-41DC-88FA-C71BF85259C6}" destId="{DD1283C4-3F46-4173-82D0-ED478544C761}" srcOrd="0" destOrd="0" presId="urn:microsoft.com/office/officeart/2005/8/layout/hierarchy6"/>
    <dgm:cxn modelId="{223E69B5-F24A-43C1-895C-47A5294030DF}" type="presParOf" srcId="{E3BA95BE-2A8D-4664-A9AE-A57137D524B6}" destId="{8480A174-AF81-4F34-B0E6-471C0F9CB28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567D094-7848-4FD5-BEE2-C44D037AA4DB}" type="datetimeFigureOut">
              <a:rPr lang="en-US" smtClean="0"/>
              <a:t>4/6/2018</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1B57581-618A-4C68-B8F7-D1ADA098543C}" type="slidenum">
              <a:rPr lang="en-US" smtClean="0"/>
              <a:t>‹#›</a:t>
            </a:fld>
            <a:endParaRPr lang="en-US"/>
          </a:p>
        </p:txBody>
      </p:sp>
    </p:spTree>
    <p:extLst>
      <p:ext uri="{BB962C8B-B14F-4D97-AF65-F5344CB8AC3E}">
        <p14:creationId xmlns:p14="http://schemas.microsoft.com/office/powerpoint/2010/main" val="308044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89626" rtl="0" eaLnBrk="1" fontAlgn="auto" latinLnBrk="0" hangingPunct="1">
              <a:lnSpc>
                <a:spcPct val="100000"/>
              </a:lnSpc>
              <a:spcBef>
                <a:spcPts val="0"/>
              </a:spcBef>
              <a:spcAft>
                <a:spcPts val="0"/>
              </a:spcAft>
              <a:buClrTx/>
              <a:buSzTx/>
              <a:buFontTx/>
              <a:buNone/>
              <a:tabLst/>
              <a:defRPr/>
            </a:pPr>
            <a:fld id="{880C9D4C-C05D-498C-880E-2575DA359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2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84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89626" rtl="0" eaLnBrk="1" fontAlgn="auto" latinLnBrk="0" hangingPunct="1">
              <a:lnSpc>
                <a:spcPct val="100000"/>
              </a:lnSpc>
              <a:spcBef>
                <a:spcPts val="0"/>
              </a:spcBef>
              <a:spcAft>
                <a:spcPts val="0"/>
              </a:spcAft>
              <a:buClrTx/>
              <a:buSzTx/>
              <a:buFontTx/>
              <a:buNone/>
              <a:tabLst/>
              <a:defRPr/>
            </a:pPr>
            <a:fld id="{880C9D4C-C05D-498C-880E-2575DA359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2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978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89626" rtl="0" eaLnBrk="1" fontAlgn="auto" latinLnBrk="0" hangingPunct="1">
              <a:lnSpc>
                <a:spcPct val="100000"/>
              </a:lnSpc>
              <a:spcBef>
                <a:spcPts val="0"/>
              </a:spcBef>
              <a:spcAft>
                <a:spcPts val="0"/>
              </a:spcAft>
              <a:buClrTx/>
              <a:buSzTx/>
              <a:buFontTx/>
              <a:buNone/>
              <a:tabLst/>
              <a:defRPr/>
            </a:pPr>
            <a:fld id="{880C9D4C-C05D-498C-880E-2575DA3598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8962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5458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3">
    <p:spTree>
      <p:nvGrpSpPr>
        <p:cNvPr id="1" name=""/>
        <p:cNvGrpSpPr/>
        <p:nvPr/>
      </p:nvGrpSpPr>
      <p:grpSpPr>
        <a:xfrm>
          <a:off x="0" y="0"/>
          <a:ext cx="0" cy="0"/>
          <a:chOff x="0" y="0"/>
          <a:chExt cx="0" cy="0"/>
        </a:xfrm>
      </p:grpSpPr>
      <p:sp>
        <p:nvSpPr>
          <p:cNvPr id="2" name="TextBox 1"/>
          <p:cNvSpPr txBox="1"/>
          <p:nvPr userDrawn="1"/>
        </p:nvSpPr>
        <p:spPr>
          <a:xfrm>
            <a:off x="8625346" y="-889000"/>
            <a:ext cx="209894" cy="412693"/>
          </a:xfrm>
          <a:prstGeom prst="rect">
            <a:avLst/>
          </a:prstGeom>
          <a:noFill/>
        </p:spPr>
        <p:txBody>
          <a:bodyPr wrap="none" lIns="103900" tIns="51951" rIns="103900" bIns="51951" rtlCol="0">
            <a:spAutoFit/>
          </a:bodyPr>
          <a:lstStyle/>
          <a:p>
            <a:endParaRPr lang="en-US" sz="2000" dirty="0"/>
          </a:p>
        </p:txBody>
      </p:sp>
      <p:sp>
        <p:nvSpPr>
          <p:cNvPr id="5" name="Title Placeholder 1"/>
          <p:cNvSpPr>
            <a:spLocks noGrp="1"/>
          </p:cNvSpPr>
          <p:nvPr>
            <p:ph type="title"/>
          </p:nvPr>
        </p:nvSpPr>
        <p:spPr>
          <a:xfrm>
            <a:off x="624070" y="275829"/>
            <a:ext cx="11441723" cy="1167764"/>
          </a:xfrm>
          <a:prstGeom prst="rect">
            <a:avLst/>
          </a:prstGeom>
        </p:spPr>
        <p:txBody>
          <a:bodyPr vert="horz" lIns="77925" tIns="38963" rIns="77925" bIns="38963" rtlCol="0" anchor="t">
            <a:normAutofit/>
          </a:bodyPr>
          <a:lstStyle/>
          <a:p>
            <a:r>
              <a:rPr lang="en-US" dirty="0"/>
              <a:t>Click to edit Master title style</a:t>
            </a:r>
          </a:p>
        </p:txBody>
      </p:sp>
      <p:cxnSp>
        <p:nvCxnSpPr>
          <p:cNvPr id="7" name="Straight Connector 6"/>
          <p:cNvCxnSpPr/>
          <p:nvPr userDrawn="1"/>
        </p:nvCxnSpPr>
        <p:spPr>
          <a:xfrm>
            <a:off x="768039" y="1049004"/>
            <a:ext cx="10808056" cy="0"/>
          </a:xfrm>
          <a:prstGeom prst="line">
            <a:avLst/>
          </a:prstGeom>
          <a:ln w="25400" cap="rnd">
            <a:solidFill>
              <a:srgbClr val="00C0E9"/>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6"/>
          <p:cNvSpPr>
            <a:spLocks noGrp="1"/>
          </p:cNvSpPr>
          <p:nvPr>
            <p:ph type="body" sz="quarter" idx="10"/>
          </p:nvPr>
        </p:nvSpPr>
        <p:spPr bwMode="gray">
          <a:xfrm>
            <a:off x="624071" y="1446167"/>
            <a:ext cx="11011331" cy="4896544"/>
          </a:xfrm>
          <a:prstGeom prst="rect">
            <a:avLst/>
          </a:prstGeom>
        </p:spPr>
        <p:txBody>
          <a:bodyPr/>
          <a:lstStyle>
            <a:lvl1pPr>
              <a:buClr>
                <a:srgbClr val="00B5E6"/>
              </a:buClr>
              <a:defRPr sz="2133">
                <a:solidFill>
                  <a:srgbClr val="7F7F7F"/>
                </a:solidFill>
                <a:latin typeface="Arial"/>
                <a:cs typeface="Arial"/>
              </a:defRPr>
            </a:lvl1pPr>
            <a:lvl2pPr marL="731502" indent="-304792">
              <a:buClr>
                <a:srgbClr val="00B5E6"/>
              </a:buClr>
              <a:buFont typeface="Lucida Grande"/>
              <a:buChar char="-"/>
              <a:defRPr sz="1867">
                <a:solidFill>
                  <a:srgbClr val="7F7F7F"/>
                </a:solidFill>
                <a:latin typeface="Arial"/>
                <a:cs typeface="Arial"/>
              </a:defRPr>
            </a:lvl2pPr>
            <a:lvl3pPr>
              <a:defRPr sz="2667">
                <a:solidFill>
                  <a:srgbClr val="7F7F7F"/>
                </a:solidFill>
                <a:latin typeface="Arial"/>
                <a:cs typeface="Arial"/>
              </a:defRPr>
            </a:lvl3pPr>
            <a:lvl4pPr>
              <a:defRPr sz="2667">
                <a:solidFill>
                  <a:srgbClr val="7F7F7F"/>
                </a:solidFill>
                <a:latin typeface="Arial"/>
                <a:cs typeface="Arial"/>
              </a:defRPr>
            </a:lvl4pPr>
            <a:lvl5pPr>
              <a:defRPr sz="2667">
                <a:solidFill>
                  <a:srgbClr val="7F7F7F"/>
                </a:solidFill>
                <a:latin typeface="Arial"/>
                <a:cs typeface="Arial"/>
              </a:defRPr>
            </a:lvl5pPr>
            <a:lvl6pPr>
              <a:defRPr/>
            </a:lvl6pPr>
            <a:lvl7pPr>
              <a:defRPr/>
            </a:lvl7pPr>
            <a:lvl8pPr>
              <a:defRPr/>
            </a:lvl8pPr>
            <a:lvl9pPr>
              <a:defRPr/>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2516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3" name="Picture 2" descr="mylan_blu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p:cNvSpPr txBox="1"/>
          <p:nvPr userDrawn="1"/>
        </p:nvSpPr>
        <p:spPr>
          <a:xfrm>
            <a:off x="8625346" y="-889000"/>
            <a:ext cx="209894" cy="412693"/>
          </a:xfrm>
          <a:prstGeom prst="rect">
            <a:avLst/>
          </a:prstGeom>
          <a:noFill/>
        </p:spPr>
        <p:txBody>
          <a:bodyPr wrap="none" lIns="103900" tIns="51951" rIns="103900" bIns="51951" rtlCol="0">
            <a:spAutoFit/>
          </a:bodyPr>
          <a:lstStyle/>
          <a:p>
            <a:endParaRPr lang="en-US" sz="2000" dirty="0"/>
          </a:p>
        </p:txBody>
      </p:sp>
      <p:sp>
        <p:nvSpPr>
          <p:cNvPr id="4" name="TextBox 3"/>
          <p:cNvSpPr txBox="1"/>
          <p:nvPr userDrawn="1"/>
        </p:nvSpPr>
        <p:spPr>
          <a:xfrm>
            <a:off x="420079" y="6481763"/>
            <a:ext cx="660400" cy="310037"/>
          </a:xfrm>
          <a:prstGeom prst="rect">
            <a:avLst/>
          </a:prstGeom>
          <a:noFill/>
        </p:spPr>
        <p:txBody>
          <a:bodyPr lIns="103900" tIns="51951" rIns="103900" bIns="51951">
            <a:spAutoFit/>
          </a:bodyPr>
          <a:lstStyle/>
          <a:p>
            <a:pPr defTabSz="1038977">
              <a:defRPr/>
            </a:pPr>
            <a:fld id="{6AF0810A-5EA6-426F-B812-D47011955F13}" type="slidenum">
              <a:rPr lang="en-US" sz="1333">
                <a:solidFill>
                  <a:srgbClr val="FFFFFF"/>
                </a:solidFill>
              </a:rPr>
              <a:pPr defTabSz="1038977">
                <a:defRPr/>
              </a:pPr>
              <a:t>‹#›</a:t>
            </a:fld>
            <a:endParaRPr lang="en-US" sz="1333" dirty="0">
              <a:solidFill>
                <a:srgbClr val="FFFFFF"/>
              </a:solidFill>
            </a:endParaRPr>
          </a:p>
        </p:txBody>
      </p:sp>
      <p:grpSp>
        <p:nvGrpSpPr>
          <p:cNvPr id="8" name="Group 7"/>
          <p:cNvGrpSpPr/>
          <p:nvPr userDrawn="1"/>
        </p:nvGrpSpPr>
        <p:grpSpPr>
          <a:xfrm>
            <a:off x="10142090" y="5830965"/>
            <a:ext cx="2050913" cy="1034529"/>
            <a:chOff x="6967079" y="4054232"/>
            <a:chExt cx="2176920" cy="1098090"/>
          </a:xfrm>
        </p:grpSpPr>
        <p:sp>
          <p:nvSpPr>
            <p:cNvPr id="9" name="Round Single Corner Rectangle 8"/>
            <p:cNvSpPr/>
            <p:nvPr userDrawn="1"/>
          </p:nvSpPr>
          <p:spPr>
            <a:xfrm flipH="1">
              <a:off x="6967079" y="4054232"/>
              <a:ext cx="2176920" cy="1098090"/>
            </a:xfrm>
            <a:prstGeom prst="round1Rect">
              <a:avLst>
                <a:gd name="adj" fmla="val 2835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pic>
          <p:nvPicPr>
            <p:cNvPr id="10" name="Picture 9" descr="Mylan_LogoTag_306_noR.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7413" y="4318000"/>
              <a:ext cx="1634677" cy="684283"/>
            </a:xfrm>
            <a:prstGeom prst="rect">
              <a:avLst/>
            </a:prstGeom>
          </p:spPr>
        </p:pic>
      </p:grpSp>
    </p:spTree>
    <p:extLst>
      <p:ext uri="{BB962C8B-B14F-4D97-AF65-F5344CB8AC3E}">
        <p14:creationId xmlns:p14="http://schemas.microsoft.com/office/powerpoint/2010/main" val="252991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Picture 2" descr="mylan_blu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p:cNvSpPr txBox="1"/>
          <p:nvPr userDrawn="1"/>
        </p:nvSpPr>
        <p:spPr>
          <a:xfrm>
            <a:off x="8625346" y="-889000"/>
            <a:ext cx="209894" cy="412693"/>
          </a:xfrm>
          <a:prstGeom prst="rect">
            <a:avLst/>
          </a:prstGeom>
          <a:noFill/>
        </p:spPr>
        <p:txBody>
          <a:bodyPr wrap="none" lIns="103900" tIns="51951" rIns="103900" bIns="51951" rtlCol="0">
            <a:spAutoFit/>
          </a:bodyPr>
          <a:lstStyle/>
          <a:p>
            <a:endParaRPr lang="en-US" sz="2000" dirty="0"/>
          </a:p>
        </p:txBody>
      </p:sp>
      <p:pic>
        <p:nvPicPr>
          <p:cNvPr id="5" name="Picture 4"/>
          <p:cNvPicPr>
            <a:picLocks noChangeAspect="1"/>
          </p:cNvPicPr>
          <p:nvPr userDrawn="1"/>
        </p:nvPicPr>
        <p:blipFill>
          <a:blip r:embed="rId3"/>
          <a:stretch>
            <a:fillRect/>
          </a:stretch>
        </p:blipFill>
        <p:spPr>
          <a:xfrm>
            <a:off x="3530187" y="2368116"/>
            <a:ext cx="5135659" cy="2142936"/>
          </a:xfrm>
          <a:prstGeom prst="rect">
            <a:avLst/>
          </a:prstGeom>
        </p:spPr>
      </p:pic>
    </p:spTree>
    <p:extLst>
      <p:ext uri="{BB962C8B-B14F-4D97-AF65-F5344CB8AC3E}">
        <p14:creationId xmlns:p14="http://schemas.microsoft.com/office/powerpoint/2010/main" val="405489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6"/>
          <p:cNvSpPr/>
          <p:nvPr userDrawn="1"/>
        </p:nvSpPr>
        <p:spPr>
          <a:xfrm>
            <a:off x="0" y="1"/>
            <a:ext cx="12192000" cy="1028700"/>
          </a:xfrm>
          <a:prstGeom prst="rect">
            <a:avLst/>
          </a:prstGeom>
          <a:solidFill>
            <a:srgbClr val="00BC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solidFill>
                <a:prstClr val="white"/>
              </a:solidFill>
            </a:endParaRPr>
          </a:p>
        </p:txBody>
      </p:sp>
      <p:sp>
        <p:nvSpPr>
          <p:cNvPr id="2" name="Title 1"/>
          <p:cNvSpPr>
            <a:spLocks noGrp="1"/>
          </p:cNvSpPr>
          <p:nvPr>
            <p:ph type="title"/>
          </p:nvPr>
        </p:nvSpPr>
        <p:spPr>
          <a:xfrm>
            <a:off x="406400" y="1"/>
            <a:ext cx="10972800" cy="927100"/>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06400" y="1134633"/>
            <a:ext cx="10972800" cy="4754563"/>
          </a:xfrm>
        </p:spPr>
        <p:txBody>
          <a:bodyPr/>
          <a:lstStyle>
            <a:lvl3pPr indent="-192019">
              <a:defRPr>
                <a:solidFill>
                  <a:srgbClr val="5F5F5F"/>
                </a:solidFill>
              </a:defRPr>
            </a:lvl3pPr>
            <a:lvl5pPr indent="-21030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781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br>
              <a:rPr lang="en-US" dirty="0"/>
            </a:br>
            <a:r>
              <a:rPr lang="en-US" dirty="0"/>
              <a:t>2 line heading</a:t>
            </a:r>
          </a:p>
        </p:txBody>
      </p:sp>
      <p:cxnSp>
        <p:nvCxnSpPr>
          <p:cNvPr id="6" name="Straight Connector 5"/>
          <p:cNvCxnSpPr/>
          <p:nvPr userDrawn="1"/>
        </p:nvCxnSpPr>
        <p:spPr>
          <a:xfrm>
            <a:off x="749300" y="1451287"/>
            <a:ext cx="10808056" cy="0"/>
          </a:xfrm>
          <a:prstGeom prst="line">
            <a:avLst/>
          </a:prstGeom>
          <a:ln w="25400" cap="rnd">
            <a:solidFill>
              <a:srgbClr val="00C0E9"/>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6"/>
          <p:cNvSpPr>
            <a:spLocks noGrp="1"/>
          </p:cNvSpPr>
          <p:nvPr>
            <p:ph type="body" sz="quarter" idx="10"/>
          </p:nvPr>
        </p:nvSpPr>
        <p:spPr bwMode="gray">
          <a:xfrm>
            <a:off x="624071" y="1624984"/>
            <a:ext cx="11011331" cy="4896544"/>
          </a:xfrm>
          <a:prstGeom prst="rect">
            <a:avLst/>
          </a:prstGeom>
        </p:spPr>
        <p:txBody>
          <a:bodyPr/>
          <a:lstStyle>
            <a:lvl1pPr>
              <a:buClr>
                <a:srgbClr val="00B5E6"/>
              </a:buClr>
              <a:defRPr sz="2400">
                <a:solidFill>
                  <a:srgbClr val="7F7F7F"/>
                </a:solidFill>
                <a:latin typeface="Arial"/>
                <a:cs typeface="Arial"/>
              </a:defRPr>
            </a:lvl1pPr>
            <a:lvl2pPr marL="731502" indent="-304792">
              <a:buClr>
                <a:srgbClr val="00B5E6"/>
              </a:buClr>
              <a:buFont typeface="Lucida Grande"/>
              <a:buChar char="-"/>
              <a:defRPr sz="2133">
                <a:solidFill>
                  <a:srgbClr val="7F7F7F"/>
                </a:solidFill>
                <a:latin typeface="Arial"/>
                <a:cs typeface="Arial"/>
              </a:defRPr>
            </a:lvl2pPr>
            <a:lvl3pPr>
              <a:defRPr sz="2667">
                <a:solidFill>
                  <a:srgbClr val="7F7F7F"/>
                </a:solidFill>
                <a:latin typeface="Arial"/>
                <a:cs typeface="Arial"/>
              </a:defRPr>
            </a:lvl3pPr>
            <a:lvl4pPr>
              <a:defRPr sz="2667">
                <a:solidFill>
                  <a:srgbClr val="7F7F7F"/>
                </a:solidFill>
                <a:latin typeface="Arial"/>
                <a:cs typeface="Arial"/>
              </a:defRPr>
            </a:lvl4pPr>
            <a:lvl5pPr>
              <a:defRPr sz="2667">
                <a:solidFill>
                  <a:srgbClr val="7F7F7F"/>
                </a:solidFill>
                <a:latin typeface="Arial"/>
                <a:cs typeface="Arial"/>
              </a:defRPr>
            </a:lvl5pPr>
            <a:lvl6pPr>
              <a:defRPr/>
            </a:lvl6pPr>
            <a:lvl7pPr>
              <a:defRPr/>
            </a:lvl7pPr>
            <a:lvl8pPr>
              <a:defRPr/>
            </a:lvl8pPr>
            <a:lvl9pPr>
              <a:defRPr/>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6416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descr="Mylan_BHBW_Nomad_Primary_aPPT.jpg"/>
          <p:cNvPicPr>
            <a:picLocks noChangeAspect="1"/>
          </p:cNvPicPr>
          <p:nvPr userDrawn="1"/>
        </p:nvPicPr>
        <p:blipFill rotWithShape="1">
          <a:blip r:embed="rId2">
            <a:extLst>
              <a:ext uri="{28A0092B-C50C-407E-A947-70E740481C1C}">
                <a14:useLocalDpi xmlns:a14="http://schemas.microsoft.com/office/drawing/2010/main" val="0"/>
              </a:ext>
            </a:extLst>
          </a:blip>
          <a:srcRect l="11438" t="16061" b="9215"/>
          <a:stretch/>
        </p:blipFill>
        <p:spPr>
          <a:xfrm>
            <a:off x="0" y="-2"/>
            <a:ext cx="12192000" cy="6858001"/>
          </a:xfrm>
          <a:prstGeom prst="rect">
            <a:avLst/>
          </a:prstGeom>
        </p:spPr>
      </p:pic>
      <p:sp>
        <p:nvSpPr>
          <p:cNvPr id="3" name="Round Single Corner Rectangle 2"/>
          <p:cNvSpPr/>
          <p:nvPr userDrawn="1"/>
        </p:nvSpPr>
        <p:spPr>
          <a:xfrm flipH="1">
            <a:off x="9289439" y="5405643"/>
            <a:ext cx="2902560" cy="1464120"/>
          </a:xfrm>
          <a:prstGeom prst="round1Rect">
            <a:avLst>
              <a:gd name="adj" fmla="val 28356"/>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pic>
        <p:nvPicPr>
          <p:cNvPr id="7" name="Picture 6" descr="Mylan_LogoTag_306_n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9885" y="5757334"/>
            <a:ext cx="2179569" cy="912377"/>
          </a:xfrm>
          <a:prstGeom prst="rect">
            <a:avLst/>
          </a:prstGeom>
        </p:spPr>
      </p:pic>
    </p:spTree>
    <p:extLst>
      <p:ext uri="{BB962C8B-B14F-4D97-AF65-F5344CB8AC3E}">
        <p14:creationId xmlns:p14="http://schemas.microsoft.com/office/powerpoint/2010/main" val="24743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4" name="Picture 3" descr="Mylan_BHBW_Football_Secondary_a2PPT.jpg"/>
          <p:cNvPicPr>
            <a:picLocks noChangeAspect="1"/>
          </p:cNvPicPr>
          <p:nvPr userDrawn="1"/>
        </p:nvPicPr>
        <p:blipFill rotWithShape="1">
          <a:blip r:embed="rId2">
            <a:extLst>
              <a:ext uri="{28A0092B-C50C-407E-A947-70E740481C1C}">
                <a14:useLocalDpi xmlns:a14="http://schemas.microsoft.com/office/drawing/2010/main" val="0"/>
              </a:ext>
            </a:extLst>
          </a:blip>
          <a:srcRect t="10967" b="4659"/>
          <a:stretch/>
        </p:blipFill>
        <p:spPr>
          <a:xfrm>
            <a:off x="0" y="-1"/>
            <a:ext cx="12192000" cy="6858001"/>
          </a:xfrm>
          <a:prstGeom prst="rect">
            <a:avLst/>
          </a:prstGeom>
        </p:spPr>
      </p:pic>
      <p:sp>
        <p:nvSpPr>
          <p:cNvPr id="3" name="Round Single Corner Rectangle 2"/>
          <p:cNvSpPr/>
          <p:nvPr userDrawn="1"/>
        </p:nvSpPr>
        <p:spPr>
          <a:xfrm flipH="1">
            <a:off x="9289439" y="5405643"/>
            <a:ext cx="2902560" cy="1464120"/>
          </a:xfrm>
          <a:prstGeom prst="round1Rect">
            <a:avLst>
              <a:gd name="adj" fmla="val 28356"/>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pic>
        <p:nvPicPr>
          <p:cNvPr id="7" name="Picture 6" descr="Mylan_LogoTag_306_n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9885" y="5757334"/>
            <a:ext cx="2179569" cy="912377"/>
          </a:xfrm>
          <a:prstGeom prst="rect">
            <a:avLst/>
          </a:prstGeom>
        </p:spPr>
      </p:pic>
    </p:spTree>
    <p:extLst>
      <p:ext uri="{BB962C8B-B14F-4D97-AF65-F5344CB8AC3E}">
        <p14:creationId xmlns:p14="http://schemas.microsoft.com/office/powerpoint/2010/main" val="225952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5" name="Picture 4" descr="alyce_baker_DSC44292PPT.jpg"/>
          <p:cNvPicPr>
            <a:picLocks noChangeAspect="1"/>
          </p:cNvPicPr>
          <p:nvPr userDrawn="1"/>
        </p:nvPicPr>
        <p:blipFill rotWithShape="1">
          <a:blip r:embed="rId2">
            <a:extLst>
              <a:ext uri="{28A0092B-C50C-407E-A947-70E740481C1C}">
                <a14:useLocalDpi xmlns:a14="http://schemas.microsoft.com/office/drawing/2010/main" val="0"/>
              </a:ext>
            </a:extLst>
          </a:blip>
          <a:srcRect l="1369" t="16463"/>
          <a:stretch/>
        </p:blipFill>
        <p:spPr>
          <a:xfrm>
            <a:off x="0" y="1"/>
            <a:ext cx="12192000" cy="6873624"/>
          </a:xfrm>
          <a:prstGeom prst="rect">
            <a:avLst/>
          </a:prstGeom>
        </p:spPr>
      </p:pic>
      <p:sp>
        <p:nvSpPr>
          <p:cNvPr id="3" name="Round Single Corner Rectangle 2"/>
          <p:cNvSpPr/>
          <p:nvPr userDrawn="1"/>
        </p:nvSpPr>
        <p:spPr>
          <a:xfrm flipH="1">
            <a:off x="9289439" y="5405643"/>
            <a:ext cx="2902560" cy="1464120"/>
          </a:xfrm>
          <a:prstGeom prst="round1Rect">
            <a:avLst>
              <a:gd name="adj" fmla="val 28356"/>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pic>
        <p:nvPicPr>
          <p:cNvPr id="7" name="Picture 6" descr="Mylan_LogoTag_306_n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9885" y="5757334"/>
            <a:ext cx="2179569" cy="912377"/>
          </a:xfrm>
          <a:prstGeom prst="rect">
            <a:avLst/>
          </a:prstGeom>
        </p:spPr>
      </p:pic>
    </p:spTree>
    <p:extLst>
      <p:ext uri="{BB962C8B-B14F-4D97-AF65-F5344CB8AC3E}">
        <p14:creationId xmlns:p14="http://schemas.microsoft.com/office/powerpoint/2010/main" val="269645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2" name="Picture 1" descr="Mylan_BHBW_Bus_Primary_a_v2PPT.jpg"/>
          <p:cNvPicPr>
            <a:picLocks noChangeAspect="1"/>
          </p:cNvPicPr>
          <p:nvPr userDrawn="1"/>
        </p:nvPicPr>
        <p:blipFill rotWithShape="1">
          <a:blip r:embed="rId2">
            <a:extLst>
              <a:ext uri="{28A0092B-C50C-407E-A947-70E740481C1C}">
                <a14:useLocalDpi xmlns:a14="http://schemas.microsoft.com/office/drawing/2010/main" val="0"/>
              </a:ext>
            </a:extLst>
          </a:blip>
          <a:srcRect t="3046" b="12580"/>
          <a:stretch/>
        </p:blipFill>
        <p:spPr>
          <a:xfrm>
            <a:off x="-1" y="0"/>
            <a:ext cx="12192000" cy="6858000"/>
          </a:xfrm>
          <a:prstGeom prst="rect">
            <a:avLst/>
          </a:prstGeom>
        </p:spPr>
      </p:pic>
      <p:sp>
        <p:nvSpPr>
          <p:cNvPr id="3" name="Round Single Corner Rectangle 2"/>
          <p:cNvSpPr/>
          <p:nvPr userDrawn="1"/>
        </p:nvSpPr>
        <p:spPr>
          <a:xfrm flipH="1">
            <a:off x="9289439" y="5405643"/>
            <a:ext cx="2902560" cy="1464120"/>
          </a:xfrm>
          <a:prstGeom prst="round1Rect">
            <a:avLst>
              <a:gd name="adj" fmla="val 28356"/>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pic>
        <p:nvPicPr>
          <p:cNvPr id="7" name="Picture 6" descr="Mylan_LogoTag_306_n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9885" y="5757334"/>
            <a:ext cx="2179569" cy="912377"/>
          </a:xfrm>
          <a:prstGeom prst="rect">
            <a:avLst/>
          </a:prstGeom>
        </p:spPr>
      </p:pic>
    </p:spTree>
    <p:extLst>
      <p:ext uri="{BB962C8B-B14F-4D97-AF65-F5344CB8AC3E}">
        <p14:creationId xmlns:p14="http://schemas.microsoft.com/office/powerpoint/2010/main" val="403941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pic>
        <p:nvPicPr>
          <p:cNvPr id="4" name="Picture 3" descr="Mylan_BHBW_Lab_Man_Secondary_a2PPT.jpg"/>
          <p:cNvPicPr>
            <a:picLocks noChangeAspect="1"/>
          </p:cNvPicPr>
          <p:nvPr userDrawn="1"/>
        </p:nvPicPr>
        <p:blipFill rotWithShape="1">
          <a:blip r:embed="rId2">
            <a:extLst>
              <a:ext uri="{28A0092B-C50C-407E-A947-70E740481C1C}">
                <a14:useLocalDpi xmlns:a14="http://schemas.microsoft.com/office/drawing/2010/main" val="0"/>
              </a:ext>
            </a:extLst>
          </a:blip>
          <a:srcRect t="9390" r="1948" b="7879"/>
          <a:stretch/>
        </p:blipFill>
        <p:spPr>
          <a:xfrm>
            <a:off x="0" y="1"/>
            <a:ext cx="12192000" cy="6858000"/>
          </a:xfrm>
          <a:prstGeom prst="rect">
            <a:avLst/>
          </a:prstGeom>
        </p:spPr>
      </p:pic>
      <p:sp>
        <p:nvSpPr>
          <p:cNvPr id="3" name="Round Single Corner Rectangle 2"/>
          <p:cNvSpPr/>
          <p:nvPr userDrawn="1"/>
        </p:nvSpPr>
        <p:spPr>
          <a:xfrm flipH="1">
            <a:off x="9289439" y="5405643"/>
            <a:ext cx="2902560" cy="1464120"/>
          </a:xfrm>
          <a:prstGeom prst="round1Rect">
            <a:avLst>
              <a:gd name="adj" fmla="val 28356"/>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pic>
        <p:nvPicPr>
          <p:cNvPr id="7" name="Picture 6" descr="Mylan_LogoTag_306_n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9885" y="5757334"/>
            <a:ext cx="2179569" cy="912377"/>
          </a:xfrm>
          <a:prstGeom prst="rect">
            <a:avLst/>
          </a:prstGeom>
        </p:spPr>
      </p:pic>
    </p:spTree>
    <p:extLst>
      <p:ext uri="{BB962C8B-B14F-4D97-AF65-F5344CB8AC3E}">
        <p14:creationId xmlns:p14="http://schemas.microsoft.com/office/powerpoint/2010/main" val="95875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2" name="Picture 1" descr="Mylan_BHBW_Lab_Woman_Secondary_bPPT.jpg"/>
          <p:cNvPicPr>
            <a:picLocks noChangeAspect="1"/>
          </p:cNvPicPr>
          <p:nvPr userDrawn="1"/>
        </p:nvPicPr>
        <p:blipFill rotWithShape="1">
          <a:blip r:embed="rId2">
            <a:extLst>
              <a:ext uri="{28A0092B-C50C-407E-A947-70E740481C1C}">
                <a14:useLocalDpi xmlns:a14="http://schemas.microsoft.com/office/drawing/2010/main" val="0"/>
              </a:ext>
            </a:extLst>
          </a:blip>
          <a:srcRect t="13588" b="2037"/>
          <a:stretch/>
        </p:blipFill>
        <p:spPr>
          <a:xfrm>
            <a:off x="0" y="0"/>
            <a:ext cx="12192000" cy="6858000"/>
          </a:xfrm>
          <a:prstGeom prst="rect">
            <a:avLst/>
          </a:prstGeom>
        </p:spPr>
      </p:pic>
      <p:sp>
        <p:nvSpPr>
          <p:cNvPr id="3" name="Round Single Corner Rectangle 2"/>
          <p:cNvSpPr/>
          <p:nvPr userDrawn="1"/>
        </p:nvSpPr>
        <p:spPr>
          <a:xfrm flipH="1">
            <a:off x="9289439" y="5405643"/>
            <a:ext cx="2902560" cy="1464120"/>
          </a:xfrm>
          <a:prstGeom prst="round1Rect">
            <a:avLst>
              <a:gd name="adj" fmla="val 28356"/>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pic>
        <p:nvPicPr>
          <p:cNvPr id="7" name="Picture 6" descr="Mylan_LogoTag_306_n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9885" y="5757334"/>
            <a:ext cx="2179569" cy="912377"/>
          </a:xfrm>
          <a:prstGeom prst="rect">
            <a:avLst/>
          </a:prstGeom>
        </p:spPr>
      </p:pic>
    </p:spTree>
    <p:extLst>
      <p:ext uri="{BB962C8B-B14F-4D97-AF65-F5344CB8AC3E}">
        <p14:creationId xmlns:p14="http://schemas.microsoft.com/office/powerpoint/2010/main" val="70537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4" name="Picture 3" descr="Mylan_BHBW_Robot_Secondary_c3PPT.jpg"/>
          <p:cNvPicPr>
            <a:picLocks noChangeAspect="1"/>
          </p:cNvPicPr>
          <p:nvPr userDrawn="1"/>
        </p:nvPicPr>
        <p:blipFill rotWithShape="1">
          <a:blip r:embed="rId2">
            <a:extLst>
              <a:ext uri="{28A0092B-C50C-407E-A947-70E740481C1C}">
                <a14:useLocalDpi xmlns:a14="http://schemas.microsoft.com/office/drawing/2010/main" val="0"/>
              </a:ext>
            </a:extLst>
          </a:blip>
          <a:srcRect t="3201" b="12423"/>
          <a:stretch/>
        </p:blipFill>
        <p:spPr>
          <a:xfrm>
            <a:off x="1" y="1"/>
            <a:ext cx="12191999" cy="6858001"/>
          </a:xfrm>
          <a:prstGeom prst="rect">
            <a:avLst/>
          </a:prstGeom>
        </p:spPr>
      </p:pic>
      <p:sp>
        <p:nvSpPr>
          <p:cNvPr id="3" name="Round Single Corner Rectangle 2"/>
          <p:cNvSpPr/>
          <p:nvPr userDrawn="1"/>
        </p:nvSpPr>
        <p:spPr>
          <a:xfrm flipH="1">
            <a:off x="9289439" y="5405643"/>
            <a:ext cx="2902560" cy="1464120"/>
          </a:xfrm>
          <a:prstGeom prst="round1Rect">
            <a:avLst>
              <a:gd name="adj" fmla="val 28356"/>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pic>
        <p:nvPicPr>
          <p:cNvPr id="7" name="Picture 6" descr="Mylan_LogoTag_306_n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9885" y="5757334"/>
            <a:ext cx="2179569" cy="912377"/>
          </a:xfrm>
          <a:prstGeom prst="rect">
            <a:avLst/>
          </a:prstGeom>
        </p:spPr>
      </p:pic>
    </p:spTree>
    <p:extLst>
      <p:ext uri="{BB962C8B-B14F-4D97-AF65-F5344CB8AC3E}">
        <p14:creationId xmlns:p14="http://schemas.microsoft.com/office/powerpoint/2010/main" val="144626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 Single Corner Rectangle 13"/>
          <p:cNvSpPr/>
          <p:nvPr userDrawn="1"/>
        </p:nvSpPr>
        <p:spPr>
          <a:xfrm flipH="1">
            <a:off x="10146973" y="5871056"/>
            <a:ext cx="2045027" cy="998707"/>
          </a:xfrm>
          <a:prstGeom prst="round1Rect">
            <a:avLst>
              <a:gd name="adj" fmla="val 28356"/>
            </a:avLst>
          </a:prstGeom>
          <a:solidFill>
            <a:srgbClr val="00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p:txBody>
      </p:sp>
      <p:sp>
        <p:nvSpPr>
          <p:cNvPr id="9" name="TextBox 8"/>
          <p:cNvSpPr txBox="1"/>
          <p:nvPr userDrawn="1"/>
        </p:nvSpPr>
        <p:spPr>
          <a:xfrm>
            <a:off x="7640322" y="-457200"/>
            <a:ext cx="209894" cy="412693"/>
          </a:xfrm>
          <a:prstGeom prst="rect">
            <a:avLst/>
          </a:prstGeom>
          <a:noFill/>
        </p:spPr>
        <p:txBody>
          <a:bodyPr wrap="none" lIns="103900" tIns="51951" rIns="103900" bIns="51951" rtlCol="0">
            <a:spAutoFit/>
          </a:bodyPr>
          <a:lstStyle/>
          <a:p>
            <a:endParaRPr lang="en-US" sz="2000" dirty="0"/>
          </a:p>
        </p:txBody>
      </p:sp>
      <p:sp>
        <p:nvSpPr>
          <p:cNvPr id="16" name="Title Placeholder 1"/>
          <p:cNvSpPr>
            <a:spLocks noGrp="1"/>
          </p:cNvSpPr>
          <p:nvPr>
            <p:ph type="title"/>
          </p:nvPr>
        </p:nvSpPr>
        <p:spPr>
          <a:xfrm>
            <a:off x="634588" y="286347"/>
            <a:ext cx="11441723" cy="1167764"/>
          </a:xfrm>
          <a:prstGeom prst="rect">
            <a:avLst/>
          </a:prstGeom>
        </p:spPr>
        <p:txBody>
          <a:bodyPr vert="horz" lIns="77925" tIns="38963" rIns="77925" bIns="38963" rtlCol="0" anchor="t">
            <a:normAutofit/>
          </a:bodyPr>
          <a:lstStyle/>
          <a:p>
            <a:r>
              <a:rPr lang="en-US" dirty="0"/>
              <a:t>Click to edit Master title style</a:t>
            </a:r>
          </a:p>
        </p:txBody>
      </p:sp>
      <p:sp>
        <p:nvSpPr>
          <p:cNvPr id="17" name="TextBox 16"/>
          <p:cNvSpPr txBox="1"/>
          <p:nvPr userDrawn="1"/>
        </p:nvSpPr>
        <p:spPr>
          <a:xfrm>
            <a:off x="8303067" y="-365760"/>
            <a:ext cx="209894" cy="412693"/>
          </a:xfrm>
          <a:prstGeom prst="rect">
            <a:avLst/>
          </a:prstGeom>
          <a:noFill/>
        </p:spPr>
        <p:txBody>
          <a:bodyPr wrap="none" lIns="103900" tIns="51951" rIns="103900" bIns="51951" rtlCol="0">
            <a:spAutoFit/>
          </a:bodyPr>
          <a:lstStyle/>
          <a:p>
            <a:endParaRPr lang="en-US" sz="2000" dirty="0"/>
          </a:p>
        </p:txBody>
      </p:sp>
      <p:sp>
        <p:nvSpPr>
          <p:cNvPr id="21" name="Text Placeholder 2"/>
          <p:cNvSpPr>
            <a:spLocks noGrp="1"/>
          </p:cNvSpPr>
          <p:nvPr>
            <p:ph type="body" idx="1"/>
          </p:nvPr>
        </p:nvSpPr>
        <p:spPr>
          <a:xfrm>
            <a:off x="634588" y="1454111"/>
            <a:ext cx="4818264" cy="4277360"/>
          </a:xfrm>
          <a:prstGeom prst="rect">
            <a:avLst/>
          </a:prstGeom>
        </p:spPr>
        <p:txBody>
          <a:bodyPr vert="horz" lIns="77925" tIns="38963" rIns="77925" bIns="38963" rtlCol="0">
            <a:noAutofit/>
          </a:body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TextBox 9"/>
          <p:cNvSpPr txBox="1"/>
          <p:nvPr userDrawn="1"/>
        </p:nvSpPr>
        <p:spPr>
          <a:xfrm>
            <a:off x="420079" y="6481764"/>
            <a:ext cx="660400" cy="289583"/>
          </a:xfrm>
          <a:prstGeom prst="rect">
            <a:avLst/>
          </a:prstGeom>
          <a:noFill/>
        </p:spPr>
        <p:txBody>
          <a:bodyPr lIns="103900" tIns="51951" rIns="103900" bIns="51951">
            <a:spAutoFit/>
          </a:bodyPr>
          <a:lstStyle/>
          <a:p>
            <a:pPr defTabSz="1038977">
              <a:defRPr/>
            </a:pPr>
            <a:fld id="{6AF0810A-5EA6-426F-B812-D47011955F13}" type="slidenum">
              <a:rPr lang="en-US" sz="1200">
                <a:solidFill>
                  <a:prstClr val="white">
                    <a:lumMod val="50000"/>
                  </a:prstClr>
                </a:solidFill>
                <a:latin typeface="Arial"/>
                <a:cs typeface="Arial"/>
              </a:rPr>
              <a:pPr defTabSz="1038977">
                <a:defRPr/>
              </a:pPr>
              <a:t>‹#›</a:t>
            </a:fld>
            <a:endParaRPr lang="en-US" sz="1200" dirty="0">
              <a:solidFill>
                <a:prstClr val="white">
                  <a:lumMod val="50000"/>
                </a:prstClr>
              </a:solidFill>
              <a:latin typeface="Arial"/>
              <a:cs typeface="Arial"/>
            </a:endParaRPr>
          </a:p>
        </p:txBody>
      </p:sp>
      <p:pic>
        <p:nvPicPr>
          <p:cNvPr id="3" name="Picture 2" descr="Mylan_LogoTag_KO_noR.eps"/>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94460" y="6064074"/>
            <a:ext cx="1550053" cy="648860"/>
          </a:xfrm>
          <a:prstGeom prst="rect">
            <a:avLst/>
          </a:prstGeom>
        </p:spPr>
      </p:pic>
      <p:sp>
        <p:nvSpPr>
          <p:cNvPr id="4" name="TextBox 3"/>
          <p:cNvSpPr txBox="1"/>
          <p:nvPr userDrawn="1"/>
        </p:nvSpPr>
        <p:spPr>
          <a:xfrm>
            <a:off x="756887" y="6510743"/>
            <a:ext cx="9390087" cy="225767"/>
          </a:xfrm>
          <a:prstGeom prst="rect">
            <a:avLst/>
          </a:prstGeom>
          <a:noFill/>
        </p:spPr>
        <p:txBody>
          <a:bodyPr wrap="square" rtlCol="0">
            <a:spAutoFit/>
          </a:bodyPr>
          <a:lstStyle/>
          <a:p>
            <a:pPr defTabSz="1219019"/>
            <a:r>
              <a:rPr lang="en-US" sz="867" dirty="0">
                <a:solidFill>
                  <a:prstClr val="black">
                    <a:lumMod val="60000"/>
                    <a:lumOff val="40000"/>
                  </a:prstClr>
                </a:solidFill>
                <a:latin typeface="Arial"/>
                <a:cs typeface="Arial"/>
              </a:rPr>
              <a:t>This document contains confidential and proprietary information of Mylan N.V.. Unauthorized use, duplication, dissemination or disclosure to third parties is strictly prohibited.  © 2015        </a:t>
            </a:r>
          </a:p>
        </p:txBody>
      </p:sp>
    </p:spTree>
    <p:extLst>
      <p:ext uri="{BB962C8B-B14F-4D97-AF65-F5344CB8AC3E}">
        <p14:creationId xmlns:p14="http://schemas.microsoft.com/office/powerpoint/2010/main" val="916507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519467" rtl="0" eaLnBrk="1" latinLnBrk="0" hangingPunct="1">
        <a:spcBef>
          <a:spcPct val="0"/>
        </a:spcBef>
        <a:buNone/>
        <a:defRPr sz="3200" b="0" i="0" kern="1200">
          <a:solidFill>
            <a:srgbClr val="00BCE4"/>
          </a:solidFill>
          <a:latin typeface="Arial"/>
          <a:ea typeface="+mj-ea"/>
          <a:cs typeface="Arial"/>
        </a:defRPr>
      </a:lvl1pPr>
    </p:titleStyle>
    <p:bodyStyle>
      <a:lvl1pPr marL="304792" indent="-304792" algn="l" defTabSz="519467" rtl="0" eaLnBrk="1" latinLnBrk="0" hangingPunct="1">
        <a:spcBef>
          <a:spcPts val="800"/>
        </a:spcBef>
        <a:buClr>
          <a:srgbClr val="00B5E6"/>
        </a:buClr>
        <a:buFont typeface="Wingdings" charset="2"/>
        <a:buChar char="§"/>
        <a:defRPr sz="2133" kern="1200">
          <a:solidFill>
            <a:schemeClr val="tx1">
              <a:lumMod val="50000"/>
              <a:lumOff val="50000"/>
            </a:schemeClr>
          </a:solidFill>
          <a:latin typeface="Arial"/>
          <a:ea typeface="+mn-ea"/>
          <a:cs typeface="Arial"/>
        </a:defRPr>
      </a:lvl1pPr>
      <a:lvl2pPr marL="844132" indent="-324667" algn="l" defTabSz="519467" rtl="0" eaLnBrk="1" latinLnBrk="0" hangingPunct="1">
        <a:spcBef>
          <a:spcPct val="20000"/>
        </a:spcBef>
        <a:buFont typeface="Arial"/>
        <a:buChar char="–"/>
        <a:defRPr sz="3200" kern="1200">
          <a:solidFill>
            <a:schemeClr val="tx1"/>
          </a:solidFill>
          <a:latin typeface="+mn-lt"/>
          <a:ea typeface="+mn-ea"/>
          <a:cs typeface="+mn-cs"/>
        </a:defRPr>
      </a:lvl2pPr>
      <a:lvl3pPr marL="1298666" indent="-259734" algn="l" defTabSz="519467" rtl="0" eaLnBrk="1" latinLnBrk="0" hangingPunct="1">
        <a:spcBef>
          <a:spcPct val="20000"/>
        </a:spcBef>
        <a:buFont typeface="Arial"/>
        <a:buChar char="•"/>
        <a:defRPr sz="2667" kern="1200">
          <a:solidFill>
            <a:schemeClr val="tx1"/>
          </a:solidFill>
          <a:latin typeface="+mn-lt"/>
          <a:ea typeface="+mn-ea"/>
          <a:cs typeface="+mn-cs"/>
        </a:defRPr>
      </a:lvl3pPr>
      <a:lvl4pPr marL="1818131" indent="-259734" algn="l" defTabSz="519467" rtl="0" eaLnBrk="1" latinLnBrk="0" hangingPunct="1">
        <a:spcBef>
          <a:spcPct val="20000"/>
        </a:spcBef>
        <a:buFont typeface="Arial"/>
        <a:buChar char="–"/>
        <a:defRPr sz="2267" kern="1200">
          <a:solidFill>
            <a:schemeClr val="tx1"/>
          </a:solidFill>
          <a:latin typeface="+mn-lt"/>
          <a:ea typeface="+mn-ea"/>
          <a:cs typeface="+mn-cs"/>
        </a:defRPr>
      </a:lvl4pPr>
      <a:lvl5pPr marL="2337599" indent="-259734" algn="l" defTabSz="519467" rtl="0" eaLnBrk="1" latinLnBrk="0" hangingPunct="1">
        <a:spcBef>
          <a:spcPct val="20000"/>
        </a:spcBef>
        <a:buFont typeface="Arial"/>
        <a:buChar char="»"/>
        <a:defRPr sz="2267" kern="1200">
          <a:solidFill>
            <a:schemeClr val="tx1"/>
          </a:solidFill>
          <a:latin typeface="+mn-lt"/>
          <a:ea typeface="+mn-ea"/>
          <a:cs typeface="+mn-cs"/>
        </a:defRPr>
      </a:lvl5pPr>
      <a:lvl6pPr marL="2857066" indent="-259734" algn="l" defTabSz="519467" rtl="0" eaLnBrk="1" latinLnBrk="0" hangingPunct="1">
        <a:spcBef>
          <a:spcPct val="20000"/>
        </a:spcBef>
        <a:buFont typeface="Arial"/>
        <a:buChar char="•"/>
        <a:defRPr sz="2267" kern="1200">
          <a:solidFill>
            <a:schemeClr val="tx1"/>
          </a:solidFill>
          <a:latin typeface="+mn-lt"/>
          <a:ea typeface="+mn-ea"/>
          <a:cs typeface="+mn-cs"/>
        </a:defRPr>
      </a:lvl6pPr>
      <a:lvl7pPr marL="3376530" indent="-259734" algn="l" defTabSz="519467" rtl="0" eaLnBrk="1" latinLnBrk="0" hangingPunct="1">
        <a:spcBef>
          <a:spcPct val="20000"/>
        </a:spcBef>
        <a:buFont typeface="Arial"/>
        <a:buChar char="•"/>
        <a:defRPr sz="2267" kern="1200">
          <a:solidFill>
            <a:schemeClr val="tx1"/>
          </a:solidFill>
          <a:latin typeface="+mn-lt"/>
          <a:ea typeface="+mn-ea"/>
          <a:cs typeface="+mn-cs"/>
        </a:defRPr>
      </a:lvl7pPr>
      <a:lvl8pPr marL="3895999" indent="-259734" algn="l" defTabSz="519467" rtl="0" eaLnBrk="1" latinLnBrk="0" hangingPunct="1">
        <a:spcBef>
          <a:spcPct val="20000"/>
        </a:spcBef>
        <a:buFont typeface="Arial"/>
        <a:buChar char="•"/>
        <a:defRPr sz="2267" kern="1200">
          <a:solidFill>
            <a:schemeClr val="tx1"/>
          </a:solidFill>
          <a:latin typeface="+mn-lt"/>
          <a:ea typeface="+mn-ea"/>
          <a:cs typeface="+mn-cs"/>
        </a:defRPr>
      </a:lvl8pPr>
      <a:lvl9pPr marL="4415464" indent="-259734" algn="l" defTabSz="519467" rtl="0" eaLnBrk="1" latinLnBrk="0" hangingPunct="1">
        <a:spcBef>
          <a:spcPct val="20000"/>
        </a:spcBef>
        <a:buFont typeface="Arial"/>
        <a:buChar char="•"/>
        <a:defRPr sz="2267" kern="1200">
          <a:solidFill>
            <a:schemeClr val="tx1"/>
          </a:solidFill>
          <a:latin typeface="+mn-lt"/>
          <a:ea typeface="+mn-ea"/>
          <a:cs typeface="+mn-cs"/>
        </a:defRPr>
      </a:lvl9pPr>
    </p:bodyStyle>
    <p:otherStyle>
      <a:defPPr>
        <a:defRPr lang="en-US"/>
      </a:defPPr>
      <a:lvl1pPr marL="0" algn="l" defTabSz="519467" rtl="0" eaLnBrk="1" latinLnBrk="0" hangingPunct="1">
        <a:defRPr sz="2000" kern="1200">
          <a:solidFill>
            <a:schemeClr val="tx1"/>
          </a:solidFill>
          <a:latin typeface="+mn-lt"/>
          <a:ea typeface="+mn-ea"/>
          <a:cs typeface="+mn-cs"/>
        </a:defRPr>
      </a:lvl1pPr>
      <a:lvl2pPr marL="519467" algn="l" defTabSz="519467" rtl="0" eaLnBrk="1" latinLnBrk="0" hangingPunct="1">
        <a:defRPr sz="2000" kern="1200">
          <a:solidFill>
            <a:schemeClr val="tx1"/>
          </a:solidFill>
          <a:latin typeface="+mn-lt"/>
          <a:ea typeface="+mn-ea"/>
          <a:cs typeface="+mn-cs"/>
        </a:defRPr>
      </a:lvl2pPr>
      <a:lvl3pPr marL="1038933" algn="l" defTabSz="519467" rtl="0" eaLnBrk="1" latinLnBrk="0" hangingPunct="1">
        <a:defRPr sz="2000" kern="1200">
          <a:solidFill>
            <a:schemeClr val="tx1"/>
          </a:solidFill>
          <a:latin typeface="+mn-lt"/>
          <a:ea typeface="+mn-ea"/>
          <a:cs typeface="+mn-cs"/>
        </a:defRPr>
      </a:lvl3pPr>
      <a:lvl4pPr marL="1558400" algn="l" defTabSz="519467" rtl="0" eaLnBrk="1" latinLnBrk="0" hangingPunct="1">
        <a:defRPr sz="2000" kern="1200">
          <a:solidFill>
            <a:schemeClr val="tx1"/>
          </a:solidFill>
          <a:latin typeface="+mn-lt"/>
          <a:ea typeface="+mn-ea"/>
          <a:cs typeface="+mn-cs"/>
        </a:defRPr>
      </a:lvl4pPr>
      <a:lvl5pPr marL="2077865" algn="l" defTabSz="519467" rtl="0" eaLnBrk="1" latinLnBrk="0" hangingPunct="1">
        <a:defRPr sz="2000" kern="1200">
          <a:solidFill>
            <a:schemeClr val="tx1"/>
          </a:solidFill>
          <a:latin typeface="+mn-lt"/>
          <a:ea typeface="+mn-ea"/>
          <a:cs typeface="+mn-cs"/>
        </a:defRPr>
      </a:lvl5pPr>
      <a:lvl6pPr marL="2597332" algn="l" defTabSz="519467" rtl="0" eaLnBrk="1" latinLnBrk="0" hangingPunct="1">
        <a:defRPr sz="2000" kern="1200">
          <a:solidFill>
            <a:schemeClr val="tx1"/>
          </a:solidFill>
          <a:latin typeface="+mn-lt"/>
          <a:ea typeface="+mn-ea"/>
          <a:cs typeface="+mn-cs"/>
        </a:defRPr>
      </a:lvl6pPr>
      <a:lvl7pPr marL="3116798" algn="l" defTabSz="519467" rtl="0" eaLnBrk="1" latinLnBrk="0" hangingPunct="1">
        <a:defRPr sz="2000" kern="1200">
          <a:solidFill>
            <a:schemeClr val="tx1"/>
          </a:solidFill>
          <a:latin typeface="+mn-lt"/>
          <a:ea typeface="+mn-ea"/>
          <a:cs typeface="+mn-cs"/>
        </a:defRPr>
      </a:lvl7pPr>
      <a:lvl8pPr marL="3636265" algn="l" defTabSz="519467" rtl="0" eaLnBrk="1" latinLnBrk="0" hangingPunct="1">
        <a:defRPr sz="2000" kern="1200">
          <a:solidFill>
            <a:schemeClr val="tx1"/>
          </a:solidFill>
          <a:latin typeface="+mn-lt"/>
          <a:ea typeface="+mn-ea"/>
          <a:cs typeface="+mn-cs"/>
        </a:defRPr>
      </a:lvl8pPr>
      <a:lvl9pPr marL="4155729" algn="l" defTabSz="51946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07000" y="2042096"/>
            <a:ext cx="6874933" cy="259763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09585"/>
            <a:r>
              <a:rPr lang="en-US" sz="2133" b="1" dirty="0">
                <a:solidFill>
                  <a:schemeClr val="bg1"/>
                </a:solidFill>
                <a:latin typeface="Arial Black" panose="020B0A04020102020204" pitchFamily="34" charset="0"/>
              </a:rPr>
              <a:t>Brexit Considerations</a:t>
            </a:r>
          </a:p>
          <a:p>
            <a:pPr algn="l" defTabSz="609585"/>
            <a:r>
              <a:rPr lang="en-US" sz="2133" b="1" dirty="0">
                <a:solidFill>
                  <a:schemeClr val="bg1"/>
                </a:solidFill>
                <a:latin typeface="Arial Black" panose="020B0A04020102020204" pitchFamily="34" charset="0"/>
              </a:rPr>
              <a:t>QP Forum Dublin</a:t>
            </a:r>
          </a:p>
          <a:p>
            <a:pPr algn="l" defTabSz="609585"/>
            <a:r>
              <a:rPr lang="en-US" sz="2133" b="1" dirty="0">
                <a:solidFill>
                  <a:schemeClr val="bg1"/>
                </a:solidFill>
                <a:latin typeface="Arial Black" panose="020B0A04020102020204" pitchFamily="34" charset="0"/>
              </a:rPr>
              <a:t>Workshop</a:t>
            </a:r>
          </a:p>
          <a:p>
            <a:pPr algn="l" defTabSz="609585"/>
            <a:endParaRPr lang="en-US" sz="2133" b="1" dirty="0">
              <a:solidFill>
                <a:schemeClr val="bg1"/>
              </a:solidFill>
              <a:latin typeface="Calibri"/>
            </a:endParaRPr>
          </a:p>
          <a:p>
            <a:pPr algn="l" defTabSz="609585">
              <a:lnSpc>
                <a:spcPts val="4560"/>
              </a:lnSpc>
            </a:pPr>
            <a:r>
              <a:rPr lang="en-US" sz="2133" b="1" dirty="0">
                <a:solidFill>
                  <a:schemeClr val="bg1"/>
                </a:solidFill>
                <a:latin typeface="Arial"/>
                <a:cs typeface="Arial"/>
              </a:rPr>
              <a:t>Edel Ryan / Andrew Hall</a:t>
            </a:r>
          </a:p>
          <a:p>
            <a:pPr algn="l" defTabSz="609585">
              <a:lnSpc>
                <a:spcPts val="4560"/>
              </a:lnSpc>
            </a:pPr>
            <a:r>
              <a:rPr lang="en-US" sz="2133" b="1" dirty="0">
                <a:solidFill>
                  <a:schemeClr val="bg1"/>
                </a:solidFill>
                <a:latin typeface="Arial"/>
                <a:cs typeface="Arial"/>
              </a:rPr>
              <a:t>12</a:t>
            </a:r>
            <a:r>
              <a:rPr lang="en-US" sz="2133" b="1" baseline="30000" dirty="0">
                <a:solidFill>
                  <a:schemeClr val="bg1"/>
                </a:solidFill>
                <a:latin typeface="Arial"/>
                <a:cs typeface="Arial"/>
              </a:rPr>
              <a:t>th</a:t>
            </a:r>
            <a:r>
              <a:rPr lang="en-US" sz="2133" b="1" dirty="0">
                <a:solidFill>
                  <a:schemeClr val="bg1"/>
                </a:solidFill>
                <a:latin typeface="Arial"/>
                <a:cs typeface="Arial"/>
              </a:rPr>
              <a:t> April 2018</a:t>
            </a:r>
            <a:endParaRPr lang="en-US" sz="2133" dirty="0">
              <a:solidFill>
                <a:schemeClr val="bg1"/>
              </a:solidFill>
              <a:latin typeface="Arial"/>
              <a:cs typeface="Arial"/>
            </a:endParaRPr>
          </a:p>
          <a:p>
            <a:pPr algn="l" defTabSz="609585">
              <a:lnSpc>
                <a:spcPts val="4560"/>
              </a:lnSpc>
            </a:pPr>
            <a:endParaRPr lang="en-US" sz="4800" dirty="0">
              <a:solidFill>
                <a:srgbClr val="BEF100"/>
              </a:solidFill>
              <a:latin typeface="Arial"/>
              <a:cs typeface="Arial"/>
            </a:endParaRPr>
          </a:p>
        </p:txBody>
      </p:sp>
      <p:pic>
        <p:nvPicPr>
          <p:cNvPr id="9" name="Picture 8" descr="BHBW_Mylan_iEnglish_CMYK_BC_80_3mmB.png"/>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0" y="0"/>
            <a:ext cx="2446528" cy="1414272"/>
          </a:xfrm>
          <a:prstGeom prst="rect">
            <a:avLst/>
          </a:prstGeom>
        </p:spPr>
      </p:pic>
    </p:spTree>
    <p:extLst>
      <p:ext uri="{BB962C8B-B14F-4D97-AF65-F5344CB8AC3E}">
        <p14:creationId xmlns:p14="http://schemas.microsoft.com/office/powerpoint/2010/main" val="233724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8027FB-9E24-4662-9535-4607EBD6CBEF}"/>
              </a:ext>
            </a:extLst>
          </p:cNvPr>
          <p:cNvSpPr>
            <a:spLocks noGrp="1"/>
          </p:cNvSpPr>
          <p:nvPr>
            <p:ph type="title"/>
          </p:nvPr>
        </p:nvSpPr>
        <p:spPr/>
        <p:txBody>
          <a:bodyPr/>
          <a:lstStyle/>
          <a:p>
            <a:r>
              <a:rPr lang="en-IE" dirty="0"/>
              <a:t>MAH and MAAs - EU</a:t>
            </a:r>
            <a:endParaRPr lang="en-US" dirty="0"/>
          </a:p>
        </p:txBody>
      </p:sp>
      <p:sp>
        <p:nvSpPr>
          <p:cNvPr id="3" name="Content Placeholder 2">
            <a:extLst>
              <a:ext uri="{FF2B5EF4-FFF2-40B4-BE49-F238E27FC236}">
                <a16:creationId xmlns:a16="http://schemas.microsoft.com/office/drawing/2014/main" xmlns="" id="{1F7C7B9B-D599-49DC-9E97-0426D6C87F18}"/>
              </a:ext>
            </a:extLst>
          </p:cNvPr>
          <p:cNvSpPr>
            <a:spLocks noGrp="1"/>
          </p:cNvSpPr>
          <p:nvPr>
            <p:ph idx="1"/>
          </p:nvPr>
        </p:nvSpPr>
        <p:spPr/>
        <p:txBody>
          <a:bodyPr/>
          <a:lstStyle/>
          <a:p>
            <a:r>
              <a:rPr lang="en-IE" sz="1800" b="1" dirty="0"/>
              <a:t>MAH must be located within EU/EEA (Directives 2001/82/EC and 2001/83EC)</a:t>
            </a:r>
          </a:p>
          <a:p>
            <a:pPr lvl="1"/>
            <a:r>
              <a:rPr lang="en-IE" sz="1800" b="1" dirty="0"/>
              <a:t>A</a:t>
            </a:r>
            <a:r>
              <a:rPr lang="en-US" sz="1800" b="1" dirty="0" err="1"/>
              <a:t>rticle</a:t>
            </a:r>
            <a:r>
              <a:rPr lang="en-US" sz="1800" b="1" dirty="0"/>
              <a:t> 2 of regulation (EC) No 726/2004</a:t>
            </a:r>
          </a:p>
          <a:p>
            <a:endParaRPr lang="en-IE" sz="1800" b="1" dirty="0">
              <a:solidFill>
                <a:schemeClr val="tx1"/>
              </a:solidFill>
            </a:endParaRPr>
          </a:p>
          <a:p>
            <a:r>
              <a:rPr lang="en-IE" sz="1800" b="1" dirty="0"/>
              <a:t>MAA – If issued through Mutual Recognition or Decentralised procedure – the Reference Member State (RMS) must be based in EU/EEA</a:t>
            </a:r>
          </a:p>
          <a:p>
            <a:pPr lvl="1"/>
            <a:r>
              <a:rPr lang="en-IE" sz="1800" b="1" dirty="0"/>
              <a:t>MAAs with UK as RMS that Supply EU Markets with need to change </a:t>
            </a:r>
            <a:r>
              <a:rPr lang="en-IE" sz="1800" b="1" dirty="0" err="1"/>
              <a:t>thier</a:t>
            </a:r>
            <a:r>
              <a:rPr lang="en-IE" sz="1800" b="1" dirty="0"/>
              <a:t> RMS.</a:t>
            </a:r>
          </a:p>
          <a:p>
            <a:pPr lvl="1"/>
            <a:r>
              <a:rPr lang="en-IE" sz="1800" b="1" dirty="0"/>
              <a:t>MAAs need to be changed by 30th March 2019/1st Jan 2021.</a:t>
            </a:r>
          </a:p>
          <a:p>
            <a:pPr lvl="1"/>
            <a:endParaRPr lang="en-IE" sz="1800" b="1" dirty="0"/>
          </a:p>
          <a:p>
            <a:r>
              <a:rPr lang="en-IE" sz="1800" b="1" dirty="0"/>
              <a:t>Brexit related Variations can be grouped</a:t>
            </a:r>
            <a:endParaRPr lang="en-IE" sz="1800" b="1" dirty="0">
              <a:solidFill>
                <a:schemeClr val="tx1"/>
              </a:solidFill>
            </a:endParaRPr>
          </a:p>
          <a:p>
            <a:pPr lvl="1"/>
            <a:r>
              <a:rPr lang="en-IE" sz="1533" b="1" dirty="0"/>
              <a:t>W</a:t>
            </a:r>
            <a:r>
              <a:rPr lang="en-IE" sz="1800" b="1" dirty="0"/>
              <a:t>here the grouping does not delay implementation of changes which need to be in place by the time of the UKs withdrawal from the EU. </a:t>
            </a:r>
          </a:p>
          <a:p>
            <a:pPr lvl="1"/>
            <a:r>
              <a:rPr lang="en-IE" sz="1800" b="1" dirty="0"/>
              <a:t>Additionally, work-sharing applications can be used in case of identical changes that apply to several products with the same MAH.</a:t>
            </a:r>
          </a:p>
          <a:p>
            <a:endParaRPr lang="en-US" dirty="0"/>
          </a:p>
        </p:txBody>
      </p:sp>
    </p:spTree>
    <p:extLst>
      <p:ext uri="{BB962C8B-B14F-4D97-AF65-F5344CB8AC3E}">
        <p14:creationId xmlns:p14="http://schemas.microsoft.com/office/powerpoint/2010/main" val="105247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10F9A0-5070-4DAE-8C80-4A835B0570D8}"/>
              </a:ext>
            </a:extLst>
          </p:cNvPr>
          <p:cNvSpPr>
            <a:spLocks noGrp="1"/>
          </p:cNvSpPr>
          <p:nvPr>
            <p:ph type="title"/>
          </p:nvPr>
        </p:nvSpPr>
        <p:spPr/>
        <p:txBody>
          <a:bodyPr/>
          <a:lstStyle/>
          <a:p>
            <a:r>
              <a:rPr lang="en-IE" dirty="0"/>
              <a:t>Import / Export – Supply Chain - EU</a:t>
            </a:r>
            <a:endParaRPr lang="en-US" dirty="0"/>
          </a:p>
        </p:txBody>
      </p:sp>
      <p:sp>
        <p:nvSpPr>
          <p:cNvPr id="3" name="Content Placeholder 2">
            <a:extLst>
              <a:ext uri="{FF2B5EF4-FFF2-40B4-BE49-F238E27FC236}">
                <a16:creationId xmlns:a16="http://schemas.microsoft.com/office/drawing/2014/main" xmlns="" id="{C4875A5E-8A12-4C9B-A9F1-7647AFA4846D}"/>
              </a:ext>
            </a:extLst>
          </p:cNvPr>
          <p:cNvSpPr>
            <a:spLocks noGrp="1"/>
          </p:cNvSpPr>
          <p:nvPr>
            <p:ph idx="1"/>
          </p:nvPr>
        </p:nvSpPr>
        <p:spPr>
          <a:xfrm>
            <a:off x="406400" y="1134633"/>
            <a:ext cx="10972800" cy="5445921"/>
          </a:xfrm>
        </p:spPr>
        <p:txBody>
          <a:bodyPr/>
          <a:lstStyle/>
          <a:p>
            <a:r>
              <a:rPr lang="en-IE" sz="1800" b="1" dirty="0"/>
              <a:t>Dependant on UK Leaving Single Market and Customs Union</a:t>
            </a:r>
          </a:p>
          <a:p>
            <a:pPr lvl="1"/>
            <a:r>
              <a:rPr lang="en-IE" sz="1800" b="1" dirty="0"/>
              <a:t>Currently the UK will be a Third Country and will be treated accordingly.</a:t>
            </a:r>
          </a:p>
          <a:p>
            <a:pPr lvl="1"/>
            <a:r>
              <a:rPr lang="en-IE" sz="1800" b="1" dirty="0"/>
              <a:t>Warehouse/Supply Hub to supply EU Market to be within EU/EEA.</a:t>
            </a:r>
          </a:p>
          <a:p>
            <a:pPr lvl="1"/>
            <a:endParaRPr lang="en-IE" sz="1800" b="1" dirty="0"/>
          </a:p>
          <a:p>
            <a:pPr lvl="1"/>
            <a:endParaRPr lang="en-IE" sz="1800" b="1" dirty="0"/>
          </a:p>
          <a:p>
            <a:pPr lvl="1"/>
            <a:endParaRPr lang="en-IE" sz="1800" b="1" dirty="0"/>
          </a:p>
          <a:p>
            <a:pPr lvl="1"/>
            <a:endParaRPr lang="en-IE" sz="1800" b="1" dirty="0"/>
          </a:p>
          <a:p>
            <a:pPr lvl="1"/>
            <a:endParaRPr lang="en-IE" sz="1800" b="1" dirty="0"/>
          </a:p>
          <a:p>
            <a:pPr lvl="1"/>
            <a:endParaRPr lang="en-IE" sz="1800" b="1" dirty="0"/>
          </a:p>
          <a:p>
            <a:pPr lvl="1"/>
            <a:endParaRPr lang="en-IE" sz="1800" b="1" dirty="0"/>
          </a:p>
          <a:p>
            <a:r>
              <a:rPr lang="en-IE" sz="1800" b="1" dirty="0"/>
              <a:t>EMA are advising that MAHs will need to </a:t>
            </a:r>
          </a:p>
          <a:p>
            <a:pPr lvl="1"/>
            <a:r>
              <a:rPr lang="en-IE" sz="1800" b="1" dirty="0"/>
              <a:t>Act sufficiently in advance to avoid any impact on the continuous supply of medicines for human use within the EU.</a:t>
            </a:r>
          </a:p>
          <a:p>
            <a:pPr lvl="1"/>
            <a:r>
              <a:rPr lang="en-IE" sz="1800" b="1" dirty="0"/>
              <a:t>Proactively screen authorisations they hold for the need for any changes. The necessary transfer or variation requests will need to be submitted in due time, considering the procedural timeframes foreseen in the regulatory framework. </a:t>
            </a:r>
          </a:p>
          <a:p>
            <a:endParaRPr lang="en-US" dirty="0"/>
          </a:p>
        </p:txBody>
      </p:sp>
      <p:pic>
        <p:nvPicPr>
          <p:cNvPr id="4" name="Picture 3">
            <a:extLst>
              <a:ext uri="{FF2B5EF4-FFF2-40B4-BE49-F238E27FC236}">
                <a16:creationId xmlns:a16="http://schemas.microsoft.com/office/drawing/2014/main" xmlns="" id="{C897276F-6477-4D32-8B4B-1431FE8CA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673" y="2235198"/>
            <a:ext cx="4343400" cy="2508740"/>
          </a:xfrm>
          <a:prstGeom prst="rect">
            <a:avLst/>
          </a:prstGeom>
        </p:spPr>
      </p:pic>
    </p:spTree>
    <p:extLst>
      <p:ext uri="{BB962C8B-B14F-4D97-AF65-F5344CB8AC3E}">
        <p14:creationId xmlns:p14="http://schemas.microsoft.com/office/powerpoint/2010/main" val="217975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4BACD-4615-4629-A725-6F8CDB2ECAD8}"/>
              </a:ext>
            </a:extLst>
          </p:cNvPr>
          <p:cNvSpPr>
            <a:spLocks noGrp="1"/>
          </p:cNvSpPr>
          <p:nvPr>
            <p:ph type="title"/>
          </p:nvPr>
        </p:nvSpPr>
        <p:spPr/>
        <p:txBody>
          <a:bodyPr>
            <a:normAutofit fontScale="90000"/>
          </a:bodyPr>
          <a:lstStyle/>
          <a:p>
            <a:r>
              <a:rPr lang="en-US" dirty="0"/>
              <a:t>GMP Certification - EU</a:t>
            </a:r>
            <a:br>
              <a:rPr lang="en-US" dirty="0"/>
            </a:br>
            <a:endParaRPr lang="en-US" dirty="0"/>
          </a:p>
        </p:txBody>
      </p:sp>
      <p:sp>
        <p:nvSpPr>
          <p:cNvPr id="3" name="Content Placeholder 2">
            <a:extLst>
              <a:ext uri="{FF2B5EF4-FFF2-40B4-BE49-F238E27FC236}">
                <a16:creationId xmlns:a16="http://schemas.microsoft.com/office/drawing/2014/main" xmlns="" id="{4048D94B-9163-488B-BADC-5CD28206F739}"/>
              </a:ext>
            </a:extLst>
          </p:cNvPr>
          <p:cNvSpPr>
            <a:spLocks noGrp="1"/>
          </p:cNvSpPr>
          <p:nvPr>
            <p:ph idx="1"/>
          </p:nvPr>
        </p:nvSpPr>
        <p:spPr>
          <a:xfrm>
            <a:off x="320431" y="1103371"/>
            <a:ext cx="5767754" cy="5266167"/>
          </a:xfrm>
        </p:spPr>
        <p:txBody>
          <a:bodyPr/>
          <a:lstStyle/>
          <a:p>
            <a:r>
              <a:rPr lang="en-US" sz="1800" b="1" dirty="0"/>
              <a:t>Currently no decision on MRA in this area</a:t>
            </a:r>
          </a:p>
          <a:p>
            <a:pPr lvl="1"/>
            <a:r>
              <a:rPr lang="en-US" sz="1800" b="1" dirty="0"/>
              <a:t>EU will not recognize GMP Certificates issued by MHRA.</a:t>
            </a:r>
          </a:p>
          <a:p>
            <a:pPr lvl="1"/>
            <a:r>
              <a:rPr lang="en-US" sz="1800" b="1" dirty="0"/>
              <a:t>EU Competent Authority will need to Inspect Foreign Sites (Including UK) Accordingly.</a:t>
            </a:r>
          </a:p>
          <a:p>
            <a:pPr marL="0" indent="0">
              <a:buNone/>
            </a:pPr>
            <a:endParaRPr lang="en-US" sz="1600" dirty="0"/>
          </a:p>
          <a:p>
            <a:pPr marL="0" indent="0" algn="ctr">
              <a:buNone/>
            </a:pPr>
            <a:r>
              <a:rPr lang="en-US" sz="1800" b="1" dirty="0">
                <a:solidFill>
                  <a:srgbClr val="FF0000"/>
                </a:solidFill>
              </a:rPr>
              <a:t>UK and EU are members of PIC/S and the PIC/S GMP guidelines are very similar to EU GMPs, so strong alignment of rules and regulations could continue after Brexit irrespective of the outcome and legal construction. (However contrary to the EU, international GMP guidelines are only non-binding recommendations).</a:t>
            </a:r>
          </a:p>
          <a:p>
            <a:pPr marL="0" indent="0">
              <a:buNone/>
            </a:pPr>
            <a:endParaRPr lang="en-US" sz="1800" b="1" dirty="0">
              <a:solidFill>
                <a:schemeClr val="tx1"/>
              </a:solidFill>
              <a:latin typeface="+mn-lt"/>
              <a:cs typeface="+mn-cs"/>
            </a:endParaRPr>
          </a:p>
        </p:txBody>
      </p:sp>
      <p:pic>
        <p:nvPicPr>
          <p:cNvPr id="5" name="Picture 4">
            <a:extLst>
              <a:ext uri="{FF2B5EF4-FFF2-40B4-BE49-F238E27FC236}">
                <a16:creationId xmlns:a16="http://schemas.microsoft.com/office/drawing/2014/main" xmlns="" id="{771A06CA-76EF-4B5D-AB73-46C64CFD7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400" y="1047262"/>
            <a:ext cx="5978769" cy="5416658"/>
          </a:xfrm>
          <a:prstGeom prst="rect">
            <a:avLst/>
          </a:prstGeom>
        </p:spPr>
      </p:pic>
    </p:spTree>
    <p:extLst>
      <p:ext uri="{BB962C8B-B14F-4D97-AF65-F5344CB8AC3E}">
        <p14:creationId xmlns:p14="http://schemas.microsoft.com/office/powerpoint/2010/main" val="395076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4BACD-4615-4629-A725-6F8CDB2ECAD8}"/>
              </a:ext>
            </a:extLst>
          </p:cNvPr>
          <p:cNvSpPr>
            <a:spLocks noGrp="1"/>
          </p:cNvSpPr>
          <p:nvPr>
            <p:ph type="title"/>
          </p:nvPr>
        </p:nvSpPr>
        <p:spPr/>
        <p:txBody>
          <a:bodyPr>
            <a:normAutofit/>
          </a:bodyPr>
          <a:lstStyle/>
          <a:p>
            <a:r>
              <a:rPr lang="en-US" dirty="0"/>
              <a:t>EU Qualified Person Release </a:t>
            </a:r>
          </a:p>
        </p:txBody>
      </p:sp>
      <p:sp>
        <p:nvSpPr>
          <p:cNvPr id="3" name="Content Placeholder 2">
            <a:extLst>
              <a:ext uri="{FF2B5EF4-FFF2-40B4-BE49-F238E27FC236}">
                <a16:creationId xmlns:a16="http://schemas.microsoft.com/office/drawing/2014/main" xmlns="" id="{4048D94B-9163-488B-BADC-5CD28206F739}"/>
              </a:ext>
            </a:extLst>
          </p:cNvPr>
          <p:cNvSpPr>
            <a:spLocks noGrp="1"/>
          </p:cNvSpPr>
          <p:nvPr>
            <p:ph idx="1"/>
          </p:nvPr>
        </p:nvSpPr>
        <p:spPr>
          <a:xfrm>
            <a:off x="406400" y="1134633"/>
            <a:ext cx="11785600" cy="4754563"/>
          </a:xfrm>
        </p:spPr>
        <p:txBody>
          <a:bodyPr/>
          <a:lstStyle/>
          <a:p>
            <a:r>
              <a:rPr lang="en-US" sz="1800" b="1" dirty="0"/>
              <a:t>Product Manufactured in EU for EU Market (Post Brexit)</a:t>
            </a:r>
          </a:p>
          <a:p>
            <a:pPr lvl="1"/>
            <a:r>
              <a:rPr lang="en-US" sz="1800" b="1" dirty="0"/>
              <a:t>No Change.</a:t>
            </a:r>
          </a:p>
          <a:p>
            <a:r>
              <a:rPr lang="en-US" sz="1800" b="1" dirty="0"/>
              <a:t>Product Manufactured in UK, or Imported through the UK for EU Market (Post Brexit)</a:t>
            </a:r>
          </a:p>
          <a:p>
            <a:pPr lvl="1"/>
            <a:r>
              <a:rPr lang="en-US" sz="1800" b="1" dirty="0"/>
              <a:t>Must be imported into the EU by a manufacturer located within the EU/EEA and then certified in the normal way by the Q.P. for that company (Within EU).</a:t>
            </a:r>
          </a:p>
          <a:p>
            <a:pPr lvl="1"/>
            <a:r>
              <a:rPr lang="en-IE" sz="1800" b="1" dirty="0"/>
              <a:t>C</a:t>
            </a:r>
            <a:r>
              <a:rPr lang="en-US" sz="1800" b="1" dirty="0" err="1"/>
              <a:t>ertification</a:t>
            </a:r>
            <a:r>
              <a:rPr lang="en-US" sz="1800" b="1" dirty="0"/>
              <a:t> can only be performed by a QP of the manufacturer and/or importer who is identified in the MA and is located in the EEA.</a:t>
            </a:r>
          </a:p>
          <a:p>
            <a:pPr marL="519465" lvl="1" indent="0">
              <a:buNone/>
            </a:pPr>
            <a:endParaRPr lang="en-US" sz="1800" dirty="0"/>
          </a:p>
          <a:p>
            <a:pPr marL="0" indent="0" algn="ctr">
              <a:buNone/>
            </a:pPr>
            <a:r>
              <a:rPr lang="en-US" sz="1800" b="1" dirty="0">
                <a:solidFill>
                  <a:srgbClr val="FF0000"/>
                </a:solidFill>
              </a:rPr>
              <a:t>Annex 16 Not Expected to Change</a:t>
            </a:r>
          </a:p>
          <a:p>
            <a:pPr marL="0" indent="0">
              <a:buNone/>
            </a:pPr>
            <a:endParaRPr lang="en-US" sz="1600" dirty="0"/>
          </a:p>
        </p:txBody>
      </p:sp>
    </p:spTree>
    <p:extLst>
      <p:ext uri="{BB962C8B-B14F-4D97-AF65-F5344CB8AC3E}">
        <p14:creationId xmlns:p14="http://schemas.microsoft.com/office/powerpoint/2010/main" val="47451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4BACD-4615-4629-A725-6F8CDB2ECAD8}"/>
              </a:ext>
            </a:extLst>
          </p:cNvPr>
          <p:cNvSpPr>
            <a:spLocks noGrp="1"/>
          </p:cNvSpPr>
          <p:nvPr>
            <p:ph type="title"/>
          </p:nvPr>
        </p:nvSpPr>
        <p:spPr/>
        <p:txBody>
          <a:bodyPr>
            <a:normAutofit/>
          </a:bodyPr>
          <a:lstStyle/>
          <a:p>
            <a:r>
              <a:rPr lang="en-US" dirty="0"/>
              <a:t>Finished Products and APIs from UK</a:t>
            </a:r>
          </a:p>
        </p:txBody>
      </p:sp>
      <p:sp>
        <p:nvSpPr>
          <p:cNvPr id="3" name="Content Placeholder 2">
            <a:extLst>
              <a:ext uri="{FF2B5EF4-FFF2-40B4-BE49-F238E27FC236}">
                <a16:creationId xmlns:a16="http://schemas.microsoft.com/office/drawing/2014/main" xmlns="" id="{4048D94B-9163-488B-BADC-5CD28206F739}"/>
              </a:ext>
            </a:extLst>
          </p:cNvPr>
          <p:cNvSpPr>
            <a:spLocks noGrp="1"/>
          </p:cNvSpPr>
          <p:nvPr>
            <p:ph idx="1"/>
          </p:nvPr>
        </p:nvSpPr>
        <p:spPr>
          <a:xfrm>
            <a:off x="406400" y="1134633"/>
            <a:ext cx="11785600" cy="5211459"/>
          </a:xfrm>
        </p:spPr>
        <p:txBody>
          <a:bodyPr/>
          <a:lstStyle/>
          <a:p>
            <a:r>
              <a:rPr lang="en-US" sz="1800" b="1" dirty="0"/>
              <a:t>Finished Products </a:t>
            </a:r>
          </a:p>
          <a:p>
            <a:pPr lvl="1" defTabSz="519488"/>
            <a:r>
              <a:rPr lang="en-US" sz="1800" b="1" dirty="0"/>
              <a:t>Any EU Company that receives finished medicinal product sourced from the UK, including exempt/unlicensed medicines will need to hold a Manufacturers </a:t>
            </a:r>
            <a:r>
              <a:rPr lang="en-US" sz="1800" b="1" dirty="0" err="1"/>
              <a:t>Licence</a:t>
            </a:r>
            <a:r>
              <a:rPr lang="en-US" sz="1800" b="1" dirty="0"/>
              <a:t> (EU to EU only requires a wholesale </a:t>
            </a:r>
            <a:r>
              <a:rPr lang="en-US" sz="1800" b="1" dirty="0" err="1"/>
              <a:t>licence</a:t>
            </a:r>
            <a:r>
              <a:rPr lang="en-US" sz="1800" b="1" dirty="0"/>
              <a:t>).</a:t>
            </a:r>
          </a:p>
          <a:p>
            <a:pPr lvl="1" defTabSz="519488"/>
            <a:endParaRPr lang="en-IE" sz="1800" b="1" dirty="0">
              <a:highlight>
                <a:srgbClr val="FFFF00"/>
              </a:highlight>
            </a:endParaRPr>
          </a:p>
          <a:p>
            <a:pPr lvl="1" defTabSz="519488"/>
            <a:endParaRPr lang="en-IE" sz="1800" b="1" dirty="0">
              <a:highlight>
                <a:srgbClr val="FFFF00"/>
              </a:highlight>
            </a:endParaRPr>
          </a:p>
          <a:p>
            <a:pPr lvl="1" defTabSz="519488"/>
            <a:endParaRPr lang="en-IE" sz="1800" b="1" dirty="0">
              <a:highlight>
                <a:srgbClr val="FFFF00"/>
              </a:highlight>
            </a:endParaRPr>
          </a:p>
          <a:p>
            <a:pPr lvl="1" defTabSz="519488"/>
            <a:endParaRPr lang="en-IE" sz="1800" b="1" dirty="0">
              <a:highlight>
                <a:srgbClr val="FFFF00"/>
              </a:highlight>
            </a:endParaRPr>
          </a:p>
          <a:p>
            <a:pPr lvl="1" defTabSz="519488"/>
            <a:endParaRPr lang="en-US" sz="1800" b="1" dirty="0">
              <a:highlight>
                <a:srgbClr val="FFFF00"/>
              </a:highlight>
            </a:endParaRPr>
          </a:p>
          <a:p>
            <a:r>
              <a:rPr lang="en-US" sz="1800" b="1" dirty="0"/>
              <a:t>APIs</a:t>
            </a:r>
          </a:p>
          <a:p>
            <a:pPr lvl="1" defTabSz="519488"/>
            <a:r>
              <a:rPr lang="en-IE" sz="1800" b="1" dirty="0"/>
              <a:t>The EMA and </a:t>
            </a:r>
            <a:r>
              <a:rPr lang="en-IE" sz="1800" b="1" dirty="0" err="1"/>
              <a:t>CMDh</a:t>
            </a:r>
            <a:r>
              <a:rPr lang="en-IE" sz="1800" b="1" dirty="0"/>
              <a:t> have shared that as of the date of the withdrawal of the UK from the union, ‘active substances manufactured in the UK will be considered imported active substances.</a:t>
            </a:r>
          </a:p>
          <a:p>
            <a:pPr lvl="1" defTabSz="519488"/>
            <a:r>
              <a:rPr lang="en-US" sz="1800" b="1" dirty="0"/>
              <a:t>For APIs sourced from UK for use in the EU, the distributor will need to be registered as an Importer of Active Substances.</a:t>
            </a:r>
          </a:p>
          <a:p>
            <a:pPr lvl="1" defTabSz="519488"/>
            <a:r>
              <a:rPr lang="en-US" sz="1800" b="1" dirty="0"/>
              <a:t>Importing active substances manufactured in UK, due to the Falsified Medicines Directive, the UK will need to be listed by EU Commission as having a supervisory system for APIs equivalent to that of EU.</a:t>
            </a:r>
          </a:p>
          <a:p>
            <a:pPr marL="519465" lvl="1" indent="0">
              <a:buNone/>
            </a:pPr>
            <a:endParaRPr lang="en-US" sz="1800" dirty="0"/>
          </a:p>
          <a:p>
            <a:pPr marL="0" indent="0">
              <a:buNone/>
            </a:pPr>
            <a:endParaRPr lang="en-US" sz="1600" dirty="0"/>
          </a:p>
        </p:txBody>
      </p:sp>
      <p:pic>
        <p:nvPicPr>
          <p:cNvPr id="7" name="Picture 6">
            <a:extLst>
              <a:ext uri="{FF2B5EF4-FFF2-40B4-BE49-F238E27FC236}">
                <a16:creationId xmlns:a16="http://schemas.microsoft.com/office/drawing/2014/main" xmlns="" id="{7643ABC0-19A3-482A-A048-1423829B8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550" y="2008766"/>
            <a:ext cx="2730500" cy="1993900"/>
          </a:xfrm>
          <a:prstGeom prst="rect">
            <a:avLst/>
          </a:prstGeom>
        </p:spPr>
      </p:pic>
    </p:spTree>
    <p:extLst>
      <p:ext uri="{BB962C8B-B14F-4D97-AF65-F5344CB8AC3E}">
        <p14:creationId xmlns:p14="http://schemas.microsoft.com/office/powerpoint/2010/main" val="119502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114E9A-DCCA-4164-A97B-A2BDB119B6D2}"/>
              </a:ext>
            </a:extLst>
          </p:cNvPr>
          <p:cNvSpPr>
            <a:spLocks noGrp="1"/>
          </p:cNvSpPr>
          <p:nvPr>
            <p:ph type="title"/>
          </p:nvPr>
        </p:nvSpPr>
        <p:spPr/>
        <p:txBody>
          <a:bodyPr>
            <a:normAutofit/>
          </a:bodyPr>
          <a:lstStyle/>
          <a:p>
            <a:r>
              <a:rPr lang="en-US" dirty="0"/>
              <a:t>Clinical Trials - EU</a:t>
            </a:r>
            <a:endParaRPr lang="en-IE" dirty="0"/>
          </a:p>
        </p:txBody>
      </p:sp>
      <p:sp>
        <p:nvSpPr>
          <p:cNvPr id="3" name="Content Placeholder 2">
            <a:extLst>
              <a:ext uri="{FF2B5EF4-FFF2-40B4-BE49-F238E27FC236}">
                <a16:creationId xmlns:a16="http://schemas.microsoft.com/office/drawing/2014/main" xmlns="" id="{F08E94FE-FB93-47D8-8BCC-C8149D9ADF51}"/>
              </a:ext>
            </a:extLst>
          </p:cNvPr>
          <p:cNvSpPr>
            <a:spLocks noGrp="1"/>
          </p:cNvSpPr>
          <p:nvPr>
            <p:ph idx="1"/>
          </p:nvPr>
        </p:nvSpPr>
        <p:spPr/>
        <p:txBody>
          <a:bodyPr/>
          <a:lstStyle/>
          <a:p>
            <a:endParaRPr lang="en-IE" dirty="0"/>
          </a:p>
          <a:p>
            <a:r>
              <a:rPr lang="en-IE" sz="1800" b="1" dirty="0"/>
              <a:t>Current Clinical Trial Directive requires Sponsor to be within EU/EEA</a:t>
            </a:r>
          </a:p>
          <a:p>
            <a:endParaRPr lang="en-IE" dirty="0"/>
          </a:p>
          <a:p>
            <a:r>
              <a:rPr lang="en-IE" sz="1800" b="1" dirty="0"/>
              <a:t>European Clinical Trial Regulation 536/2014  will come into force in 2019</a:t>
            </a:r>
          </a:p>
          <a:p>
            <a:pPr lvl="1"/>
            <a:r>
              <a:rPr lang="en-IE" sz="1800" b="1" dirty="0"/>
              <a:t>Brexit will effect sponsors decisions on whether to invest in future clinical trials in the UK.</a:t>
            </a:r>
          </a:p>
          <a:p>
            <a:pPr lvl="1"/>
            <a:r>
              <a:rPr lang="en-IE" sz="1800" b="1" dirty="0"/>
              <a:t>Hope that the UK implements the new regulations in full so that trials conducted in the UK will be fully recognised in the EU.</a:t>
            </a:r>
          </a:p>
          <a:p>
            <a:pPr lvl="1"/>
            <a:r>
              <a:rPr lang="en-IE" sz="1800" b="1" dirty="0"/>
              <a:t>Sponsor would only need to have a Legal Representative in EU/EEA.</a:t>
            </a:r>
          </a:p>
          <a:p>
            <a:pPr lvl="1"/>
            <a:r>
              <a:rPr lang="en-IE" sz="1800" b="1" dirty="0"/>
              <a:t>Companies should consider the location and/or the legal representative for trails being conducted in one or more of the EU27 countries. They should also assess the impact on the supply of investigational medicinal products, in particular the location where IMPs are certified by a QP.</a:t>
            </a:r>
          </a:p>
          <a:p>
            <a:pPr lvl="1"/>
            <a:r>
              <a:rPr lang="en-IE" sz="1800" b="1" dirty="0"/>
              <a:t>If clinical trial comparator product is sourced in the UK, the trial must conclude before the transition period ends to remain valid.</a:t>
            </a:r>
          </a:p>
          <a:p>
            <a:pPr lvl="1"/>
            <a:endParaRPr lang="en-IE" sz="1800" b="1" dirty="0"/>
          </a:p>
          <a:p>
            <a:pPr lvl="1"/>
            <a:endParaRPr lang="en-IE" sz="1800" b="1" dirty="0"/>
          </a:p>
          <a:p>
            <a:pPr lvl="1"/>
            <a:endParaRPr lang="en-IE" sz="4267" dirty="0"/>
          </a:p>
          <a:p>
            <a:pPr marL="519465" lvl="1" indent="0">
              <a:buNone/>
            </a:pPr>
            <a:endParaRPr lang="en-IE" sz="3467" dirty="0"/>
          </a:p>
          <a:p>
            <a:pPr lvl="1"/>
            <a:endParaRPr lang="en-IE" sz="2400" dirty="0"/>
          </a:p>
        </p:txBody>
      </p:sp>
    </p:spTree>
    <p:extLst>
      <p:ext uri="{BB962C8B-B14F-4D97-AF65-F5344CB8AC3E}">
        <p14:creationId xmlns:p14="http://schemas.microsoft.com/office/powerpoint/2010/main" val="25544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A20C75-2BEE-4F2B-8F4D-06FD17EC902D}"/>
              </a:ext>
            </a:extLst>
          </p:cNvPr>
          <p:cNvSpPr>
            <a:spLocks noGrp="1"/>
          </p:cNvSpPr>
          <p:nvPr>
            <p:ph type="title"/>
          </p:nvPr>
        </p:nvSpPr>
        <p:spPr/>
        <p:txBody>
          <a:bodyPr>
            <a:normAutofit/>
          </a:bodyPr>
          <a:lstStyle/>
          <a:p>
            <a:r>
              <a:rPr lang="en-IE" dirty="0"/>
              <a:t>Product Testing - EU</a:t>
            </a:r>
          </a:p>
        </p:txBody>
      </p:sp>
      <p:sp>
        <p:nvSpPr>
          <p:cNvPr id="3" name="Content Placeholder 2">
            <a:extLst>
              <a:ext uri="{FF2B5EF4-FFF2-40B4-BE49-F238E27FC236}">
                <a16:creationId xmlns:a16="http://schemas.microsoft.com/office/drawing/2014/main" xmlns="" id="{28FB536D-CB7E-40A0-9FD5-904123AA67BD}"/>
              </a:ext>
            </a:extLst>
          </p:cNvPr>
          <p:cNvSpPr>
            <a:spLocks noGrp="1"/>
          </p:cNvSpPr>
          <p:nvPr>
            <p:ph idx="1"/>
          </p:nvPr>
        </p:nvSpPr>
        <p:spPr/>
        <p:txBody>
          <a:bodyPr/>
          <a:lstStyle/>
          <a:p>
            <a:r>
              <a:rPr lang="en-IE" sz="1800" b="1" dirty="0"/>
              <a:t>In the absence of a MRA on GMP Inspection, Each batch of product manufactured in the UK or imported through the UK with intention of being distributed in the EU will be required to undergo testing within EU/EEA (EU Importation Testing)</a:t>
            </a:r>
          </a:p>
          <a:p>
            <a:endParaRPr lang="en-IE" dirty="0"/>
          </a:p>
          <a:p>
            <a:r>
              <a:rPr lang="en-IE" sz="1800" b="1" dirty="0"/>
              <a:t>Batch Control</a:t>
            </a:r>
          </a:p>
          <a:p>
            <a:pPr lvl="1"/>
            <a:r>
              <a:rPr lang="en-IE" sz="1800" b="1" dirty="0"/>
              <a:t>In accordance with Article 51(1)(b) of Directive 2001/83 and Article 55(1)(b) of Directive 2001/82, the MAH needs to specify a site of batch control in the EEA where each production batch can undergo, upon importation a full qualitative analysis, a quantitative analysis of at least all the active substances and all the other tests or checks necessary to ensure the quality of medicinal products in accordance with the requirements of the MA.</a:t>
            </a:r>
          </a:p>
          <a:p>
            <a:pPr lvl="1"/>
            <a:r>
              <a:rPr lang="en-IE" sz="1800" b="1" dirty="0"/>
              <a:t>For products that currently have a UK based site of batch control, in the absence of a MRA, the MA holder will need to change batch control to a location established in the EEA and submit the corresponding variation. </a:t>
            </a:r>
          </a:p>
          <a:p>
            <a:pPr marL="519465" lvl="1" indent="0">
              <a:buNone/>
            </a:pPr>
            <a:endParaRPr lang="en-IE" sz="2400" dirty="0"/>
          </a:p>
          <a:p>
            <a:endParaRPr lang="en-IE" dirty="0"/>
          </a:p>
        </p:txBody>
      </p:sp>
    </p:spTree>
    <p:extLst>
      <p:ext uri="{BB962C8B-B14F-4D97-AF65-F5344CB8AC3E}">
        <p14:creationId xmlns:p14="http://schemas.microsoft.com/office/powerpoint/2010/main" val="1387558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443C7D-5C05-4158-8267-456A750FBAA5}"/>
              </a:ext>
            </a:extLst>
          </p:cNvPr>
          <p:cNvSpPr>
            <a:spLocks noGrp="1"/>
          </p:cNvSpPr>
          <p:nvPr>
            <p:ph type="title"/>
          </p:nvPr>
        </p:nvSpPr>
        <p:spPr/>
        <p:txBody>
          <a:bodyPr/>
          <a:lstStyle/>
          <a:p>
            <a:r>
              <a:rPr lang="en-IE" dirty="0"/>
              <a:t>Samples - EU</a:t>
            </a:r>
          </a:p>
        </p:txBody>
      </p:sp>
      <p:sp>
        <p:nvSpPr>
          <p:cNvPr id="3" name="Content Placeholder 2">
            <a:extLst>
              <a:ext uri="{FF2B5EF4-FFF2-40B4-BE49-F238E27FC236}">
                <a16:creationId xmlns:a16="http://schemas.microsoft.com/office/drawing/2014/main" xmlns="" id="{2B9C4AA1-E333-4275-939C-69F1EE869EE0}"/>
              </a:ext>
            </a:extLst>
          </p:cNvPr>
          <p:cNvSpPr>
            <a:spLocks noGrp="1"/>
          </p:cNvSpPr>
          <p:nvPr>
            <p:ph idx="1"/>
          </p:nvPr>
        </p:nvSpPr>
        <p:spPr/>
        <p:txBody>
          <a:bodyPr/>
          <a:lstStyle/>
          <a:p>
            <a:r>
              <a:rPr lang="en-IE" sz="1800" b="1" dirty="0"/>
              <a:t>Must Comply with Annex 19</a:t>
            </a:r>
          </a:p>
          <a:p>
            <a:r>
              <a:rPr lang="en-IE" sz="1800" b="1" dirty="0"/>
              <a:t>Reference Sample</a:t>
            </a:r>
          </a:p>
          <a:p>
            <a:pPr lvl="1"/>
            <a:r>
              <a:rPr lang="en-IE" sz="1800" b="1" dirty="0"/>
              <a:t>Must be kept within EEA unless there is a MRA in place.</a:t>
            </a:r>
          </a:p>
          <a:p>
            <a:r>
              <a:rPr lang="en-IE" sz="1800" b="1" dirty="0"/>
              <a:t>Retention Sample</a:t>
            </a:r>
          </a:p>
          <a:p>
            <a:pPr lvl="1"/>
            <a:r>
              <a:rPr lang="en-IE" sz="1800" b="1" dirty="0"/>
              <a:t>Must be kept within EEA unless there is a MRA in place.</a:t>
            </a:r>
          </a:p>
          <a:p>
            <a:pPr lvl="1"/>
            <a:endParaRPr lang="en-IE" dirty="0"/>
          </a:p>
          <a:p>
            <a:endParaRPr lang="en-IE" dirty="0"/>
          </a:p>
        </p:txBody>
      </p:sp>
    </p:spTree>
    <p:extLst>
      <p:ext uri="{BB962C8B-B14F-4D97-AF65-F5344CB8AC3E}">
        <p14:creationId xmlns:p14="http://schemas.microsoft.com/office/powerpoint/2010/main" val="1416296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89460-99F6-4619-A859-60882128BE46}"/>
              </a:ext>
            </a:extLst>
          </p:cNvPr>
          <p:cNvSpPr>
            <a:spLocks noGrp="1"/>
          </p:cNvSpPr>
          <p:nvPr>
            <p:ph type="title"/>
          </p:nvPr>
        </p:nvSpPr>
        <p:spPr/>
        <p:txBody>
          <a:bodyPr/>
          <a:lstStyle/>
          <a:p>
            <a:r>
              <a:rPr lang="en-IE" dirty="0"/>
              <a:t>So what about the UK ?</a:t>
            </a:r>
          </a:p>
        </p:txBody>
      </p:sp>
      <p:sp>
        <p:nvSpPr>
          <p:cNvPr id="3" name="Content Placeholder 2">
            <a:extLst>
              <a:ext uri="{FF2B5EF4-FFF2-40B4-BE49-F238E27FC236}">
                <a16:creationId xmlns:a16="http://schemas.microsoft.com/office/drawing/2014/main" xmlns="" id="{D44020B1-FC09-4DB5-A4FF-F2D3AFE6FCDD}"/>
              </a:ext>
            </a:extLst>
          </p:cNvPr>
          <p:cNvSpPr>
            <a:spLocks noGrp="1"/>
          </p:cNvSpPr>
          <p:nvPr>
            <p:ph idx="1"/>
          </p:nvPr>
        </p:nvSpPr>
        <p:spPr>
          <a:xfrm>
            <a:off x="406400" y="1134633"/>
            <a:ext cx="5572369" cy="4754563"/>
          </a:xfrm>
        </p:spPr>
        <p:txBody>
          <a:bodyPr/>
          <a:lstStyle/>
          <a:p>
            <a:r>
              <a:rPr lang="en-IE" sz="1800" b="1" dirty="0"/>
              <a:t>Having described what is mandated by EU with regards to the aspects of Pharmaceutical Manufacture and GMP, the EU will be a Third Country to the UK.</a:t>
            </a:r>
          </a:p>
          <a:p>
            <a:r>
              <a:rPr lang="en-IE" sz="1800" b="1" dirty="0"/>
              <a:t>The UK will treat the EU similar to what the EU treats UK on the following topics:</a:t>
            </a:r>
          </a:p>
          <a:p>
            <a:pPr marL="519465" lvl="1" indent="0">
              <a:buNone/>
            </a:pPr>
            <a:endParaRPr lang="en-IE" sz="1800" dirty="0"/>
          </a:p>
          <a:p>
            <a:pPr lvl="1">
              <a:buFont typeface="Wingdings" panose="05000000000000000000" pitchFamily="2" charset="2"/>
              <a:buChar char="Ø"/>
            </a:pPr>
            <a:r>
              <a:rPr lang="en-US" sz="1800" b="1" dirty="0"/>
              <a:t>Pharmacovigilance </a:t>
            </a:r>
          </a:p>
          <a:p>
            <a:pPr lvl="1">
              <a:buFont typeface="Wingdings" panose="05000000000000000000" pitchFamily="2" charset="2"/>
              <a:buChar char="Ø"/>
            </a:pPr>
            <a:r>
              <a:rPr lang="en-US" sz="1800" b="1" dirty="0"/>
              <a:t>MAH and MAAs</a:t>
            </a:r>
          </a:p>
          <a:p>
            <a:pPr lvl="1">
              <a:buFont typeface="Wingdings" panose="05000000000000000000" pitchFamily="2" charset="2"/>
              <a:buChar char="Ø"/>
            </a:pPr>
            <a:r>
              <a:rPr lang="en-US" sz="1800" b="1" dirty="0"/>
              <a:t>Import / Export	  (Supply Chain)                       </a:t>
            </a:r>
          </a:p>
          <a:p>
            <a:pPr lvl="1">
              <a:buFont typeface="Wingdings" panose="05000000000000000000" pitchFamily="2" charset="2"/>
              <a:buChar char="Ø"/>
            </a:pPr>
            <a:r>
              <a:rPr lang="en-US" sz="1800" b="1" dirty="0"/>
              <a:t>GMP Certification                   </a:t>
            </a:r>
          </a:p>
          <a:p>
            <a:pPr lvl="1">
              <a:buFont typeface="Wingdings" panose="05000000000000000000" pitchFamily="2" charset="2"/>
              <a:buChar char="Ø"/>
            </a:pPr>
            <a:r>
              <a:rPr lang="en-US" sz="1800" b="1" dirty="0"/>
              <a:t>Qualified Person Release   </a:t>
            </a:r>
          </a:p>
          <a:p>
            <a:pPr lvl="1">
              <a:buFont typeface="Wingdings" panose="05000000000000000000" pitchFamily="2" charset="2"/>
              <a:buChar char="Ø"/>
            </a:pPr>
            <a:r>
              <a:rPr lang="en-US" sz="1800" b="1" dirty="0"/>
              <a:t>Finished Products and APIs from EU to UK</a:t>
            </a:r>
          </a:p>
          <a:p>
            <a:pPr lvl="1">
              <a:buFont typeface="Wingdings" panose="05000000000000000000" pitchFamily="2" charset="2"/>
              <a:buChar char="Ø"/>
            </a:pPr>
            <a:r>
              <a:rPr lang="en-US" sz="1800" b="1" dirty="0"/>
              <a:t>Clinical Trials</a:t>
            </a:r>
          </a:p>
          <a:p>
            <a:pPr lvl="1">
              <a:buFont typeface="Wingdings" panose="05000000000000000000" pitchFamily="2" charset="2"/>
              <a:buChar char="Ø"/>
            </a:pPr>
            <a:r>
              <a:rPr lang="en-US" sz="1800" b="1" dirty="0"/>
              <a:t>Product Testing</a:t>
            </a:r>
          </a:p>
          <a:p>
            <a:pPr lvl="1">
              <a:buFont typeface="Wingdings" panose="05000000000000000000" pitchFamily="2" charset="2"/>
              <a:buChar char="Ø"/>
            </a:pPr>
            <a:r>
              <a:rPr lang="en-US" sz="1800" b="1" dirty="0"/>
              <a:t>Samples (Storage)</a:t>
            </a:r>
          </a:p>
          <a:p>
            <a:pPr marL="1106647" lvl="2" indent="0">
              <a:buNone/>
            </a:pPr>
            <a:endParaRPr lang="en-US" sz="1267" dirty="0"/>
          </a:p>
          <a:p>
            <a:endParaRPr lang="en-IE" dirty="0"/>
          </a:p>
          <a:p>
            <a:endParaRPr lang="en-IE" dirty="0"/>
          </a:p>
        </p:txBody>
      </p:sp>
      <p:pic>
        <p:nvPicPr>
          <p:cNvPr id="8" name="Content Placeholder 4">
            <a:extLst>
              <a:ext uri="{FF2B5EF4-FFF2-40B4-BE49-F238E27FC236}">
                <a16:creationId xmlns:a16="http://schemas.microsoft.com/office/drawing/2014/main" xmlns="" id="{F87B104D-39BA-470E-9E8E-B1E48EDAC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768" y="1135063"/>
            <a:ext cx="6213231" cy="4754562"/>
          </a:xfrm>
          <a:prstGeom prst="rect">
            <a:avLst/>
          </a:prstGeom>
        </p:spPr>
      </p:pic>
    </p:spTree>
    <p:extLst>
      <p:ext uri="{BB962C8B-B14F-4D97-AF65-F5344CB8AC3E}">
        <p14:creationId xmlns:p14="http://schemas.microsoft.com/office/powerpoint/2010/main" val="283740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4BACD-4615-4629-A725-6F8CDB2ECAD8}"/>
              </a:ext>
            </a:extLst>
          </p:cNvPr>
          <p:cNvSpPr>
            <a:spLocks noGrp="1"/>
          </p:cNvSpPr>
          <p:nvPr>
            <p:ph type="title"/>
          </p:nvPr>
        </p:nvSpPr>
        <p:spPr/>
        <p:txBody>
          <a:bodyPr>
            <a:normAutofit fontScale="90000"/>
          </a:bodyPr>
          <a:lstStyle/>
          <a:p>
            <a:r>
              <a:rPr lang="en-US" dirty="0"/>
              <a:t>Pharmacovigilance - UK</a:t>
            </a:r>
            <a:br>
              <a:rPr lang="en-US" dirty="0"/>
            </a:br>
            <a:endParaRPr lang="en-US" dirty="0"/>
          </a:p>
        </p:txBody>
      </p:sp>
      <p:sp>
        <p:nvSpPr>
          <p:cNvPr id="3" name="Content Placeholder 2">
            <a:extLst>
              <a:ext uri="{FF2B5EF4-FFF2-40B4-BE49-F238E27FC236}">
                <a16:creationId xmlns:a16="http://schemas.microsoft.com/office/drawing/2014/main" xmlns="" id="{4048D94B-9163-488B-BADC-5CD28206F739}"/>
              </a:ext>
            </a:extLst>
          </p:cNvPr>
          <p:cNvSpPr>
            <a:spLocks noGrp="1"/>
          </p:cNvSpPr>
          <p:nvPr>
            <p:ph idx="1"/>
          </p:nvPr>
        </p:nvSpPr>
        <p:spPr>
          <a:xfrm>
            <a:off x="342900" y="1160033"/>
            <a:ext cx="10972800" cy="5080550"/>
          </a:xfrm>
        </p:spPr>
        <p:txBody>
          <a:bodyPr/>
          <a:lstStyle/>
          <a:p>
            <a:endParaRPr lang="en-US" sz="1600" b="1" i="1" dirty="0"/>
          </a:p>
          <a:p>
            <a:r>
              <a:rPr lang="en-US" sz="1800" b="1" dirty="0"/>
              <a:t>In the absence of a MRA, Marketing </a:t>
            </a:r>
            <a:r>
              <a:rPr lang="en-US" sz="1800" b="1" dirty="0" err="1"/>
              <a:t>Authorisation</a:t>
            </a:r>
            <a:r>
              <a:rPr lang="en-US" sz="1800" b="1" dirty="0"/>
              <a:t> Holders (MAHs) will need to ensure that their Qualified Person, responsible for Pharmacovigilance (QPPV) and the Pharmacovigilance System Master File (PSMF) for the UK is located within the UK.</a:t>
            </a:r>
          </a:p>
          <a:p>
            <a:endParaRPr lang="en-IE" sz="1800" b="1" dirty="0"/>
          </a:p>
          <a:p>
            <a:endParaRPr lang="en-US" sz="1800" b="1" dirty="0"/>
          </a:p>
          <a:p>
            <a:pPr marL="519465" lvl="1" indent="0">
              <a:buNone/>
            </a:pPr>
            <a:endParaRPr lang="en-US" sz="2000" dirty="0"/>
          </a:p>
          <a:p>
            <a:pPr marL="0" indent="0">
              <a:buNone/>
            </a:pPr>
            <a:endParaRPr lang="en-US" sz="1600" dirty="0"/>
          </a:p>
        </p:txBody>
      </p:sp>
      <p:pic>
        <p:nvPicPr>
          <p:cNvPr id="5" name="Picture 4">
            <a:extLst>
              <a:ext uri="{FF2B5EF4-FFF2-40B4-BE49-F238E27FC236}">
                <a16:creationId xmlns:a16="http://schemas.microsoft.com/office/drawing/2014/main" xmlns="" id="{89FA64C1-72D2-404B-981A-62483BD47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8154" y="2672860"/>
            <a:ext cx="5119077" cy="3567723"/>
          </a:xfrm>
          <a:prstGeom prst="rect">
            <a:avLst/>
          </a:prstGeom>
        </p:spPr>
      </p:pic>
    </p:spTree>
    <p:extLst>
      <p:ext uri="{BB962C8B-B14F-4D97-AF65-F5344CB8AC3E}">
        <p14:creationId xmlns:p14="http://schemas.microsoft.com/office/powerpoint/2010/main" val="62940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Brexit ?  What is all this about ? </a:t>
            </a:r>
          </a:p>
        </p:txBody>
      </p:sp>
      <p:graphicFrame>
        <p:nvGraphicFramePr>
          <p:cNvPr id="5" name="Content Placeholder 4"/>
          <p:cNvGraphicFramePr>
            <a:graphicFrameLocks noGrp="1"/>
          </p:cNvGraphicFramePr>
          <p:nvPr>
            <p:ph idx="1"/>
            <p:extLst/>
          </p:nvPr>
        </p:nvGraphicFramePr>
        <p:xfrm>
          <a:off x="559109" y="1030514"/>
          <a:ext cx="11531292" cy="5239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6934" y="1272989"/>
            <a:ext cx="10149466" cy="4062651"/>
          </a:xfrm>
          <a:prstGeom prst="rect">
            <a:avLst/>
          </a:prstGeom>
          <a:noFill/>
        </p:spPr>
        <p:txBody>
          <a:bodyPr wrap="square" rtlCol="0">
            <a:spAutoFit/>
          </a:bodyPr>
          <a:lstStyle/>
          <a:p>
            <a:pPr defTabSz="519488"/>
            <a:r>
              <a:rPr lang="en-US" b="1" dirty="0">
                <a:solidFill>
                  <a:prstClr val="white">
                    <a:lumMod val="50000"/>
                  </a:prstClr>
                </a:solidFill>
                <a:latin typeface="Arial" panose="020B0604020202020204" pitchFamily="34" charset="0"/>
                <a:cs typeface="Arial" panose="020B0604020202020204" pitchFamily="34" charset="0"/>
              </a:rPr>
              <a:t> </a:t>
            </a:r>
          </a:p>
          <a:p>
            <a:r>
              <a:rPr lang="en-US" dirty="0"/>
              <a:t>Brexit, ˈ</a:t>
            </a:r>
            <a:r>
              <a:rPr lang="en-US" dirty="0" err="1"/>
              <a:t>brɛksɪt</a:t>
            </a:r>
            <a:r>
              <a:rPr lang="en-US" dirty="0"/>
              <a:t>’</a:t>
            </a:r>
          </a:p>
          <a:p>
            <a:r>
              <a:rPr lang="en-US" dirty="0"/>
              <a:t>noun: </a:t>
            </a:r>
            <a:r>
              <a:rPr lang="en-US" b="1" dirty="0"/>
              <a:t>Brexit</a:t>
            </a:r>
            <a:r>
              <a:rPr lang="en-US" dirty="0"/>
              <a:t>; noun: </a:t>
            </a:r>
            <a:r>
              <a:rPr lang="en-US" b="1" dirty="0" err="1"/>
              <a:t>Brixit</a:t>
            </a:r>
            <a:endParaRPr lang="en-US" dirty="0"/>
          </a:p>
          <a:p>
            <a:r>
              <a:rPr lang="en-US" dirty="0"/>
              <a:t>a term for the potential or hypothetical departure of the United Kingdom from the European Union.</a:t>
            </a:r>
          </a:p>
          <a:p>
            <a:r>
              <a:rPr lang="en-US" dirty="0"/>
              <a:t>"a Brexit is considered a real possibility for the first time in four decades”</a:t>
            </a:r>
          </a:p>
          <a:p>
            <a:endParaRPr lang="en-US" dirty="0"/>
          </a:p>
          <a:p>
            <a:r>
              <a:rPr lang="en-US" b="1" dirty="0"/>
              <a:t>The term was first recorded by Collins in 2013, but it became much more popular as the UK headed towards the historic referendum in June 2016 and after an unprecedented rise in its usage, 'Brexit’ was named the Collins dictionary's 'Word of the Year' for 2016.</a:t>
            </a:r>
          </a:p>
          <a:p>
            <a:r>
              <a:rPr lang="en-US" dirty="0"/>
              <a:t/>
            </a:r>
            <a:br>
              <a:rPr lang="en-US" dirty="0"/>
            </a:br>
            <a:r>
              <a:rPr lang="en-US" dirty="0"/>
              <a:t/>
            </a:r>
            <a:br>
              <a:rPr lang="en-US" dirty="0"/>
            </a:br>
            <a:r>
              <a:rPr lang="en-US" b="1" dirty="0">
                <a:solidFill>
                  <a:prstClr val="white">
                    <a:lumMod val="50000"/>
                  </a:prstClr>
                </a:solidFill>
                <a:latin typeface="Arial" panose="020B0604020202020204" pitchFamily="34" charset="0"/>
                <a:cs typeface="Arial" panose="020B0604020202020204" pitchFamily="34" charset="0"/>
              </a:rPr>
              <a:t/>
            </a:r>
            <a:br>
              <a:rPr lang="en-US" b="1" dirty="0">
                <a:solidFill>
                  <a:prstClr val="white">
                    <a:lumMod val="50000"/>
                  </a:prstClr>
                </a:solidFill>
                <a:latin typeface="Arial" panose="020B0604020202020204" pitchFamily="34" charset="0"/>
                <a:cs typeface="Arial" panose="020B0604020202020204" pitchFamily="34" charset="0"/>
              </a:rPr>
            </a:br>
            <a:endParaRPr lang="en-US" b="1" dirty="0">
              <a:solidFill>
                <a:prstClr val="white">
                  <a:lumMod val="50000"/>
                </a:prstClr>
              </a:solidFill>
              <a:latin typeface="Arial" panose="020B0604020202020204" pitchFamily="34" charset="0"/>
              <a:cs typeface="Arial" panose="020B0604020202020204" pitchFamily="34" charset="0"/>
            </a:endParaRPr>
          </a:p>
          <a:p>
            <a:pPr defTabSz="519488"/>
            <a:r>
              <a:rPr lang="en-US" sz="2400" dirty="0">
                <a:solidFill>
                  <a:prstClr val="black"/>
                </a:solidFill>
                <a:latin typeface="Calibri"/>
              </a:rPr>
              <a:t>                      </a:t>
            </a:r>
          </a:p>
        </p:txBody>
      </p:sp>
      <p:pic>
        <p:nvPicPr>
          <p:cNvPr id="3" name="Picture 2">
            <a:extLst>
              <a:ext uri="{FF2B5EF4-FFF2-40B4-BE49-F238E27FC236}">
                <a16:creationId xmlns:a16="http://schemas.microsoft.com/office/drawing/2014/main" xmlns="" id="{8A3D570A-D28B-46F2-AB35-4A06AACF5A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292" y="3845169"/>
            <a:ext cx="6463322" cy="2425002"/>
          </a:xfrm>
          <a:prstGeom prst="rect">
            <a:avLst/>
          </a:prstGeom>
        </p:spPr>
      </p:pic>
    </p:spTree>
    <p:extLst>
      <p:ext uri="{BB962C8B-B14F-4D97-AF65-F5344CB8AC3E}">
        <p14:creationId xmlns:p14="http://schemas.microsoft.com/office/powerpoint/2010/main" val="2569386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9FD74-3E82-4C73-ADFF-34B42F169C08}"/>
              </a:ext>
            </a:extLst>
          </p:cNvPr>
          <p:cNvSpPr>
            <a:spLocks noGrp="1"/>
          </p:cNvSpPr>
          <p:nvPr>
            <p:ph type="title"/>
          </p:nvPr>
        </p:nvSpPr>
        <p:spPr/>
        <p:txBody>
          <a:bodyPr/>
          <a:lstStyle/>
          <a:p>
            <a:r>
              <a:rPr lang="en-IE" dirty="0"/>
              <a:t>MAH and MAAs - UK</a:t>
            </a:r>
            <a:endParaRPr lang="en-US" dirty="0"/>
          </a:p>
        </p:txBody>
      </p:sp>
      <p:sp>
        <p:nvSpPr>
          <p:cNvPr id="11" name="Content Placeholder 10">
            <a:extLst>
              <a:ext uri="{FF2B5EF4-FFF2-40B4-BE49-F238E27FC236}">
                <a16:creationId xmlns:a16="http://schemas.microsoft.com/office/drawing/2014/main" xmlns="" id="{7E14E0B9-DFD7-43F8-8239-25812EAC38CD}"/>
              </a:ext>
            </a:extLst>
          </p:cNvPr>
          <p:cNvSpPr>
            <a:spLocks noGrp="1"/>
          </p:cNvSpPr>
          <p:nvPr>
            <p:ph idx="1"/>
          </p:nvPr>
        </p:nvSpPr>
        <p:spPr/>
        <p:txBody>
          <a:bodyPr/>
          <a:lstStyle/>
          <a:p>
            <a:r>
              <a:rPr lang="en-IE" sz="1800" b="1" dirty="0"/>
              <a:t>MAH must be located within the UK</a:t>
            </a:r>
          </a:p>
          <a:p>
            <a:endParaRPr lang="en-IE" sz="1800" b="1" dirty="0"/>
          </a:p>
          <a:p>
            <a:r>
              <a:rPr lang="en-IE" sz="1800" b="1" dirty="0"/>
              <a:t>MAA – If issued through the Mutual Recognition or Decentralised procedure – the Reference Member State (RMS) must be based in the UK</a:t>
            </a:r>
          </a:p>
          <a:p>
            <a:pPr lvl="1"/>
            <a:r>
              <a:rPr lang="en-IE" sz="1800" b="1" dirty="0"/>
              <a:t>MAAs with EU Member as RMS that Supply UK Markets with need to change their RMS.</a:t>
            </a:r>
          </a:p>
          <a:p>
            <a:pPr lvl="1"/>
            <a:r>
              <a:rPr lang="en-IE" sz="1800" b="1" dirty="0"/>
              <a:t>MAAs need to be changed by 30th March 2019/1st Jan 2021.</a:t>
            </a:r>
          </a:p>
          <a:p>
            <a:pPr lvl="1"/>
            <a:endParaRPr lang="en-IE" sz="1800" b="1" dirty="0"/>
          </a:p>
          <a:p>
            <a:pPr lvl="1"/>
            <a:endParaRPr lang="en-IE" sz="1800" b="1" dirty="0"/>
          </a:p>
          <a:p>
            <a:endParaRPr lang="en-US" dirty="0"/>
          </a:p>
        </p:txBody>
      </p:sp>
    </p:spTree>
    <p:extLst>
      <p:ext uri="{BB962C8B-B14F-4D97-AF65-F5344CB8AC3E}">
        <p14:creationId xmlns:p14="http://schemas.microsoft.com/office/powerpoint/2010/main" val="803923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C81338-3914-4468-BD57-E1D30344B741}"/>
              </a:ext>
            </a:extLst>
          </p:cNvPr>
          <p:cNvSpPr>
            <a:spLocks noGrp="1"/>
          </p:cNvSpPr>
          <p:nvPr>
            <p:ph type="title"/>
          </p:nvPr>
        </p:nvSpPr>
        <p:spPr/>
        <p:txBody>
          <a:bodyPr/>
          <a:lstStyle/>
          <a:p>
            <a:r>
              <a:rPr lang="en-IE" dirty="0"/>
              <a:t>Import / Export – Supply Chain - UK</a:t>
            </a:r>
            <a:endParaRPr lang="en-US" dirty="0"/>
          </a:p>
        </p:txBody>
      </p:sp>
      <p:sp>
        <p:nvSpPr>
          <p:cNvPr id="3" name="Content Placeholder 2">
            <a:extLst>
              <a:ext uri="{FF2B5EF4-FFF2-40B4-BE49-F238E27FC236}">
                <a16:creationId xmlns:a16="http://schemas.microsoft.com/office/drawing/2014/main" xmlns="" id="{530E49EF-0C49-4C64-8E3F-A555FE88322C}"/>
              </a:ext>
            </a:extLst>
          </p:cNvPr>
          <p:cNvSpPr>
            <a:spLocks noGrp="1"/>
          </p:cNvSpPr>
          <p:nvPr>
            <p:ph idx="1"/>
          </p:nvPr>
        </p:nvSpPr>
        <p:spPr/>
        <p:txBody>
          <a:bodyPr/>
          <a:lstStyle/>
          <a:p>
            <a:endParaRPr lang="en-IE" sz="1800" b="1" dirty="0"/>
          </a:p>
          <a:p>
            <a:endParaRPr lang="en-IE" sz="1800" b="1" dirty="0"/>
          </a:p>
          <a:p>
            <a:endParaRPr lang="en-IE" sz="1800" b="1" dirty="0"/>
          </a:p>
          <a:p>
            <a:endParaRPr lang="en-IE" sz="1800" b="1" dirty="0"/>
          </a:p>
          <a:p>
            <a:endParaRPr lang="en-IE" sz="1800" b="1" dirty="0"/>
          </a:p>
          <a:p>
            <a:endParaRPr lang="en-IE" sz="1800" b="1" dirty="0"/>
          </a:p>
          <a:p>
            <a:endParaRPr lang="en-IE" sz="1800" b="1" dirty="0"/>
          </a:p>
          <a:p>
            <a:endParaRPr lang="en-IE" sz="1800" b="1" dirty="0"/>
          </a:p>
          <a:p>
            <a:endParaRPr lang="en-IE" sz="1800" b="1" dirty="0"/>
          </a:p>
          <a:p>
            <a:r>
              <a:rPr lang="en-IE" sz="1800" b="1" dirty="0"/>
              <a:t>Dependant on UK Leaving Single Market and Customs Union</a:t>
            </a:r>
          </a:p>
          <a:p>
            <a:pPr lvl="1"/>
            <a:r>
              <a:rPr lang="en-IE" sz="1800" b="1" dirty="0"/>
              <a:t>Currently EU will be a Third Country and be treated accordingly.</a:t>
            </a:r>
          </a:p>
          <a:p>
            <a:pPr lvl="1"/>
            <a:r>
              <a:rPr lang="en-IE" sz="1800" b="1" dirty="0"/>
              <a:t>Warehouse/Supply Hub to supply the UK Market to be within the UK.</a:t>
            </a:r>
          </a:p>
          <a:p>
            <a:endParaRPr lang="en-US" dirty="0"/>
          </a:p>
        </p:txBody>
      </p:sp>
      <p:pic>
        <p:nvPicPr>
          <p:cNvPr id="4" name="Picture 3">
            <a:extLst>
              <a:ext uri="{FF2B5EF4-FFF2-40B4-BE49-F238E27FC236}">
                <a16:creationId xmlns:a16="http://schemas.microsoft.com/office/drawing/2014/main" xmlns="" id="{12685EE3-823C-4072-90D2-2C0CE9630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06" y="1357191"/>
            <a:ext cx="7260493" cy="2956902"/>
          </a:xfrm>
          <a:prstGeom prst="rect">
            <a:avLst/>
          </a:prstGeom>
        </p:spPr>
      </p:pic>
    </p:spTree>
    <p:extLst>
      <p:ext uri="{BB962C8B-B14F-4D97-AF65-F5344CB8AC3E}">
        <p14:creationId xmlns:p14="http://schemas.microsoft.com/office/powerpoint/2010/main" val="1562410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4BACD-4615-4629-A725-6F8CDB2ECAD8}"/>
              </a:ext>
            </a:extLst>
          </p:cNvPr>
          <p:cNvSpPr>
            <a:spLocks noGrp="1"/>
          </p:cNvSpPr>
          <p:nvPr>
            <p:ph type="title"/>
          </p:nvPr>
        </p:nvSpPr>
        <p:spPr/>
        <p:txBody>
          <a:bodyPr>
            <a:normAutofit fontScale="90000"/>
          </a:bodyPr>
          <a:lstStyle/>
          <a:p>
            <a:r>
              <a:rPr lang="en-US" dirty="0"/>
              <a:t>GMP Certification - UK</a:t>
            </a:r>
            <a:br>
              <a:rPr lang="en-US" dirty="0"/>
            </a:br>
            <a:endParaRPr lang="en-US" dirty="0"/>
          </a:p>
        </p:txBody>
      </p:sp>
      <p:sp>
        <p:nvSpPr>
          <p:cNvPr id="3" name="Content Placeholder 2">
            <a:extLst>
              <a:ext uri="{FF2B5EF4-FFF2-40B4-BE49-F238E27FC236}">
                <a16:creationId xmlns:a16="http://schemas.microsoft.com/office/drawing/2014/main" xmlns="" id="{4048D94B-9163-488B-BADC-5CD28206F739}"/>
              </a:ext>
            </a:extLst>
          </p:cNvPr>
          <p:cNvSpPr>
            <a:spLocks noGrp="1"/>
          </p:cNvSpPr>
          <p:nvPr>
            <p:ph idx="1"/>
          </p:nvPr>
        </p:nvSpPr>
        <p:spPr>
          <a:xfrm>
            <a:off x="406400" y="1134633"/>
            <a:ext cx="11785600" cy="4754563"/>
          </a:xfrm>
        </p:spPr>
        <p:txBody>
          <a:bodyPr/>
          <a:lstStyle/>
          <a:p>
            <a:r>
              <a:rPr lang="en-US" sz="1800" b="1" dirty="0"/>
              <a:t>Currently no decision on MRA in this area</a:t>
            </a:r>
          </a:p>
          <a:p>
            <a:pPr lvl="1"/>
            <a:r>
              <a:rPr lang="en-US" sz="2000" b="1" dirty="0"/>
              <a:t>UK will not recognize GMP Certificates issued by EU Competent Authorities.</a:t>
            </a:r>
          </a:p>
          <a:p>
            <a:pPr lvl="1"/>
            <a:r>
              <a:rPr lang="en-US" sz="2000" b="1" dirty="0"/>
              <a:t>MHRA will need to Inspect Foreign Sites (Including EU) Accordingly.</a:t>
            </a:r>
          </a:p>
          <a:p>
            <a:pPr marL="0" indent="0">
              <a:buNone/>
            </a:pPr>
            <a:endParaRPr lang="en-US" sz="1600" dirty="0"/>
          </a:p>
          <a:p>
            <a:r>
              <a:rPr lang="en-US" sz="1800" b="1" dirty="0"/>
              <a:t>Note: UK and EU are members of PIC/S </a:t>
            </a:r>
          </a:p>
        </p:txBody>
      </p:sp>
    </p:spTree>
    <p:extLst>
      <p:ext uri="{BB962C8B-B14F-4D97-AF65-F5344CB8AC3E}">
        <p14:creationId xmlns:p14="http://schemas.microsoft.com/office/powerpoint/2010/main" val="26314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4BACD-4615-4629-A725-6F8CDB2ECAD8}"/>
              </a:ext>
            </a:extLst>
          </p:cNvPr>
          <p:cNvSpPr>
            <a:spLocks noGrp="1"/>
          </p:cNvSpPr>
          <p:nvPr>
            <p:ph type="title"/>
          </p:nvPr>
        </p:nvSpPr>
        <p:spPr/>
        <p:txBody>
          <a:bodyPr>
            <a:normAutofit/>
          </a:bodyPr>
          <a:lstStyle/>
          <a:p>
            <a:r>
              <a:rPr lang="en-US" dirty="0"/>
              <a:t>UK Qualified Person Release </a:t>
            </a:r>
          </a:p>
        </p:txBody>
      </p:sp>
      <p:sp>
        <p:nvSpPr>
          <p:cNvPr id="3" name="Content Placeholder 2">
            <a:extLst>
              <a:ext uri="{FF2B5EF4-FFF2-40B4-BE49-F238E27FC236}">
                <a16:creationId xmlns:a16="http://schemas.microsoft.com/office/drawing/2014/main" xmlns="" id="{4048D94B-9163-488B-BADC-5CD28206F739}"/>
              </a:ext>
            </a:extLst>
          </p:cNvPr>
          <p:cNvSpPr>
            <a:spLocks noGrp="1"/>
          </p:cNvSpPr>
          <p:nvPr>
            <p:ph idx="1"/>
          </p:nvPr>
        </p:nvSpPr>
        <p:spPr>
          <a:xfrm>
            <a:off x="406400" y="1134633"/>
            <a:ext cx="11785600" cy="4754563"/>
          </a:xfrm>
        </p:spPr>
        <p:txBody>
          <a:bodyPr/>
          <a:lstStyle/>
          <a:p>
            <a:r>
              <a:rPr lang="en-US" sz="1800" b="1" dirty="0"/>
              <a:t>Product Manufactured in UK for UK Market (Post Brexit)</a:t>
            </a:r>
          </a:p>
          <a:p>
            <a:pPr lvl="1"/>
            <a:r>
              <a:rPr lang="en-US" sz="1800" b="1" dirty="0"/>
              <a:t>No Change.</a:t>
            </a:r>
          </a:p>
          <a:p>
            <a:pPr lvl="1"/>
            <a:endParaRPr lang="en-US" sz="2000" b="1" dirty="0"/>
          </a:p>
          <a:p>
            <a:r>
              <a:rPr lang="en-US" sz="1800" b="1" dirty="0"/>
              <a:t>Product Manufactured in EU, or Imported through the EU for UK Market (Post Brexit)</a:t>
            </a:r>
          </a:p>
          <a:p>
            <a:pPr lvl="1"/>
            <a:r>
              <a:rPr lang="en-US" sz="1800" b="1" dirty="0"/>
              <a:t>Must be imported into the UK by a manufacturer located within the UK and then certified in the normal way by the QP for that company within the UK.</a:t>
            </a:r>
          </a:p>
          <a:p>
            <a:pPr lvl="1"/>
            <a:endParaRPr lang="en-US" sz="2000" b="1" dirty="0"/>
          </a:p>
          <a:p>
            <a:r>
              <a:rPr lang="en-IE" sz="1800" b="1" dirty="0"/>
              <a:t>Withdrawal Bill proposal</a:t>
            </a:r>
          </a:p>
          <a:p>
            <a:pPr lvl="1"/>
            <a:r>
              <a:rPr lang="en-IE" sz="1800" b="1" dirty="0"/>
              <a:t>MRHA principle line of approach will be to convert the existing EU legislative framework into UK law at the moment of EXIT.</a:t>
            </a:r>
            <a:endParaRPr lang="en-US" sz="1800" b="1" dirty="0"/>
          </a:p>
          <a:p>
            <a:pPr marL="0" indent="0">
              <a:buNone/>
            </a:pPr>
            <a:endParaRPr lang="en-US" sz="733" b="1" dirty="0">
              <a:solidFill>
                <a:schemeClr val="tx1">
                  <a:lumMod val="50000"/>
                  <a:lumOff val="50000"/>
                </a:schemeClr>
              </a:solidFill>
              <a:latin typeface="Arial"/>
              <a:cs typeface="Arial"/>
            </a:endParaRPr>
          </a:p>
          <a:p>
            <a:pPr marL="0" indent="0" algn="ctr">
              <a:buNone/>
            </a:pPr>
            <a:r>
              <a:rPr lang="en-US" sz="1800" b="1" dirty="0">
                <a:solidFill>
                  <a:srgbClr val="FF0000"/>
                </a:solidFill>
              </a:rPr>
              <a:t>Expected that MHRA will adopt similar regulations to Annex 16 for Qualified Persons </a:t>
            </a:r>
          </a:p>
          <a:p>
            <a:pPr>
              <a:buFont typeface="Wingdings" panose="05000000000000000000" pitchFamily="2" charset="2"/>
              <a:buChar char="Ø"/>
            </a:pPr>
            <a:endParaRPr lang="en-US" sz="1800" dirty="0"/>
          </a:p>
          <a:p>
            <a:pPr marL="0" indent="0">
              <a:buNone/>
            </a:pPr>
            <a:endParaRPr lang="en-US" sz="1600" dirty="0"/>
          </a:p>
        </p:txBody>
      </p:sp>
    </p:spTree>
    <p:extLst>
      <p:ext uri="{BB962C8B-B14F-4D97-AF65-F5344CB8AC3E}">
        <p14:creationId xmlns:p14="http://schemas.microsoft.com/office/powerpoint/2010/main" val="1885750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1641D-75AF-4E22-B6B5-77A3170C79D6}"/>
              </a:ext>
            </a:extLst>
          </p:cNvPr>
          <p:cNvSpPr>
            <a:spLocks noGrp="1"/>
          </p:cNvSpPr>
          <p:nvPr>
            <p:ph type="title"/>
          </p:nvPr>
        </p:nvSpPr>
        <p:spPr/>
        <p:txBody>
          <a:bodyPr/>
          <a:lstStyle/>
          <a:p>
            <a:r>
              <a:rPr lang="en-US" dirty="0"/>
              <a:t>Finished Products and APIs from EU into UK</a:t>
            </a:r>
          </a:p>
        </p:txBody>
      </p:sp>
      <p:sp>
        <p:nvSpPr>
          <p:cNvPr id="3" name="Content Placeholder 2">
            <a:extLst>
              <a:ext uri="{FF2B5EF4-FFF2-40B4-BE49-F238E27FC236}">
                <a16:creationId xmlns:a16="http://schemas.microsoft.com/office/drawing/2014/main" xmlns="" id="{D21522A0-37BD-40F4-B9C0-A0A0B5B779F3}"/>
              </a:ext>
            </a:extLst>
          </p:cNvPr>
          <p:cNvSpPr>
            <a:spLocks noGrp="1"/>
          </p:cNvSpPr>
          <p:nvPr>
            <p:ph idx="1"/>
          </p:nvPr>
        </p:nvSpPr>
        <p:spPr/>
        <p:txBody>
          <a:bodyPr/>
          <a:lstStyle/>
          <a:p>
            <a:r>
              <a:rPr lang="en-US" sz="1800" b="1" dirty="0"/>
              <a:t>Finished Products </a:t>
            </a:r>
          </a:p>
          <a:p>
            <a:pPr lvl="1"/>
            <a:r>
              <a:rPr lang="en-IE" sz="1800" b="1" dirty="0"/>
              <a:t>Any UK Company </a:t>
            </a:r>
            <a:r>
              <a:rPr lang="en-US" sz="1800" b="1" dirty="0"/>
              <a:t>that receives finished medicinal product sourced from EU, including exempt/unlicensed medicines will need to hold a Manufacturers </a:t>
            </a:r>
            <a:r>
              <a:rPr lang="en-US" sz="1800" b="1" dirty="0" err="1"/>
              <a:t>Licence</a:t>
            </a:r>
            <a:r>
              <a:rPr lang="en-US" sz="1800" b="1" dirty="0"/>
              <a:t>.</a:t>
            </a:r>
          </a:p>
          <a:p>
            <a:endParaRPr lang="en-US" dirty="0"/>
          </a:p>
          <a:p>
            <a:r>
              <a:rPr lang="en-IE" dirty="0"/>
              <a:t> </a:t>
            </a:r>
            <a:r>
              <a:rPr lang="en-IE" sz="1800" b="1" dirty="0"/>
              <a:t>APIs</a:t>
            </a:r>
          </a:p>
          <a:p>
            <a:pPr lvl="1"/>
            <a:r>
              <a:rPr lang="en-IE" sz="1800" b="1" dirty="0"/>
              <a:t>For </a:t>
            </a:r>
            <a:r>
              <a:rPr lang="en-US" sz="1800" b="1" dirty="0"/>
              <a:t>APIs sourced from the EU for use in the UK, the distributor will need to be registered as an Importer of Active Substances.</a:t>
            </a:r>
          </a:p>
          <a:p>
            <a:pPr lvl="1"/>
            <a:r>
              <a:rPr lang="en-IE" sz="1800" b="1" dirty="0"/>
              <a:t>On </a:t>
            </a:r>
            <a:r>
              <a:rPr lang="en-US" sz="1800" b="1" dirty="0"/>
              <a:t>importing APIs manufactured in UK, the EU will need to be listed by MHRA as having a supervisory system for APIs equivalent to that of UK.</a:t>
            </a:r>
          </a:p>
          <a:p>
            <a:endParaRPr lang="en-US" dirty="0"/>
          </a:p>
        </p:txBody>
      </p:sp>
    </p:spTree>
    <p:extLst>
      <p:ext uri="{BB962C8B-B14F-4D97-AF65-F5344CB8AC3E}">
        <p14:creationId xmlns:p14="http://schemas.microsoft.com/office/powerpoint/2010/main" val="168854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7E4C3-D9B6-4E5C-9363-C60C7FA79223}"/>
              </a:ext>
            </a:extLst>
          </p:cNvPr>
          <p:cNvSpPr>
            <a:spLocks noGrp="1"/>
          </p:cNvSpPr>
          <p:nvPr>
            <p:ph type="title"/>
          </p:nvPr>
        </p:nvSpPr>
        <p:spPr/>
        <p:txBody>
          <a:bodyPr/>
          <a:lstStyle/>
          <a:p>
            <a:r>
              <a:rPr lang="en-IE"/>
              <a:t>Clinical Trials - UK</a:t>
            </a:r>
            <a:endParaRPr lang="en-US" dirty="0"/>
          </a:p>
        </p:txBody>
      </p:sp>
      <p:sp>
        <p:nvSpPr>
          <p:cNvPr id="3" name="Content Placeholder 2">
            <a:extLst>
              <a:ext uri="{FF2B5EF4-FFF2-40B4-BE49-F238E27FC236}">
                <a16:creationId xmlns:a16="http://schemas.microsoft.com/office/drawing/2014/main" xmlns="" id="{368081FB-94C3-4674-8236-B2EC586DE7CE}"/>
              </a:ext>
            </a:extLst>
          </p:cNvPr>
          <p:cNvSpPr>
            <a:spLocks noGrp="1"/>
          </p:cNvSpPr>
          <p:nvPr>
            <p:ph idx="1"/>
          </p:nvPr>
        </p:nvSpPr>
        <p:spPr/>
        <p:txBody>
          <a:bodyPr/>
          <a:lstStyle/>
          <a:p>
            <a:r>
              <a:rPr lang="en-IE" sz="1800" b="1" dirty="0"/>
              <a:t>Companies </a:t>
            </a:r>
            <a:r>
              <a:rPr lang="en-IE" sz="1800" b="1" dirty="0">
                <a:solidFill>
                  <a:prstClr val="white">
                    <a:lumMod val="50000"/>
                  </a:prstClr>
                </a:solidFill>
                <a:latin typeface="Arial" panose="020B0604020202020204" pitchFamily="34" charset="0"/>
                <a:cs typeface="Arial" panose="020B0604020202020204" pitchFamily="34" charset="0"/>
              </a:rPr>
              <a:t>based in the UK should consider the location of the sponsor and/or legal representative for trials being conducted in one or more of the EU27 countries, in the event that the UK is excluded from the new trial submission portal and database system that will be implemented in the EU under the Clinical Trials Regulation, probably in late 2019.</a:t>
            </a:r>
          </a:p>
          <a:p>
            <a:endParaRPr lang="en-IE" sz="1800" b="1" dirty="0">
              <a:solidFill>
                <a:prstClr val="white">
                  <a:lumMod val="50000"/>
                </a:prstClr>
              </a:solidFill>
              <a:latin typeface="Arial" panose="020B0604020202020204" pitchFamily="34" charset="0"/>
              <a:cs typeface="Arial" panose="020B0604020202020204" pitchFamily="34" charset="0"/>
            </a:endParaRPr>
          </a:p>
          <a:p>
            <a:r>
              <a:rPr lang="en-IE" sz="1800" b="1" dirty="0">
                <a:solidFill>
                  <a:prstClr val="white">
                    <a:lumMod val="50000"/>
                  </a:prstClr>
                </a:solidFill>
                <a:latin typeface="Arial" panose="020B0604020202020204" pitchFamily="34" charset="0"/>
                <a:cs typeface="Arial" panose="020B0604020202020204" pitchFamily="34" charset="0"/>
              </a:rPr>
              <a:t>Legally, </a:t>
            </a:r>
            <a:r>
              <a:rPr lang="en-US" sz="1800" b="1" dirty="0">
                <a:solidFill>
                  <a:prstClr val="white">
                    <a:lumMod val="50000"/>
                  </a:prstClr>
                </a:solidFill>
                <a:latin typeface="Arial" panose="020B0604020202020204" pitchFamily="34" charset="0"/>
                <a:cs typeface="Arial" panose="020B0604020202020204" pitchFamily="34" charset="0"/>
              </a:rPr>
              <a:t>the UK will need to transpose the EU clinical trial Regulation into English, Scottish, Welsh and Northern Irish laws or incorporate its own new legislation.</a:t>
            </a:r>
          </a:p>
          <a:p>
            <a:endParaRPr lang="en-IE" sz="1800" b="1" dirty="0">
              <a:solidFill>
                <a:prstClr val="white">
                  <a:lumMod val="50000"/>
                </a:prstClr>
              </a:solidFill>
              <a:latin typeface="Arial" panose="020B0604020202020204" pitchFamily="34" charset="0"/>
              <a:cs typeface="Arial" panose="020B0604020202020204" pitchFamily="34" charset="0"/>
            </a:endParaRPr>
          </a:p>
          <a:p>
            <a:r>
              <a:rPr lang="en-IE" sz="1800" b="1" dirty="0">
                <a:solidFill>
                  <a:prstClr val="white">
                    <a:lumMod val="50000"/>
                  </a:prstClr>
                </a:solidFill>
                <a:latin typeface="Arial" panose="020B0604020202020204" pitchFamily="34" charset="0"/>
                <a:cs typeface="Arial" panose="020B0604020202020204" pitchFamily="34" charset="0"/>
              </a:rPr>
              <a:t>However, </a:t>
            </a:r>
            <a:r>
              <a:rPr lang="en-US" sz="1800" b="1" dirty="0">
                <a:solidFill>
                  <a:prstClr val="white">
                    <a:lumMod val="50000"/>
                  </a:prstClr>
                </a:solidFill>
                <a:latin typeface="Arial" panose="020B0604020202020204" pitchFamily="34" charset="0"/>
                <a:cs typeface="Arial" panose="020B0604020202020204" pitchFamily="34" charset="0"/>
              </a:rPr>
              <a:t>if the UK were to leave the EU and then re-join the European Economic Area (EEA), little would change for clinical trials and marketing </a:t>
            </a:r>
            <a:r>
              <a:rPr lang="en-US" sz="1800" b="1" dirty="0" err="1">
                <a:solidFill>
                  <a:prstClr val="white">
                    <a:lumMod val="50000"/>
                  </a:prstClr>
                </a:solidFill>
                <a:latin typeface="Arial" panose="020B0604020202020204" pitchFamily="34" charset="0"/>
                <a:cs typeface="Arial" panose="020B0604020202020204" pitchFamily="34" charset="0"/>
              </a:rPr>
              <a:t>authorisations</a:t>
            </a:r>
            <a:r>
              <a:rPr lang="en-US" sz="1800" b="1" dirty="0">
                <a:solidFill>
                  <a:prstClr val="white">
                    <a:lumMod val="50000"/>
                  </a:prstClr>
                </a:solidFill>
                <a:latin typeface="Arial" panose="020B0604020202020204" pitchFamily="34" charset="0"/>
                <a:cs typeface="Arial" panose="020B0604020202020204" pitchFamily="34" charset="0"/>
              </a:rPr>
              <a:t>. Alongside Iceland, Liechtenstein and Norway, the UK would benefit from the </a:t>
            </a:r>
            <a:r>
              <a:rPr lang="en-US" sz="1800" b="1" dirty="0" err="1">
                <a:solidFill>
                  <a:prstClr val="white">
                    <a:lumMod val="50000"/>
                  </a:prstClr>
                </a:solidFill>
                <a:latin typeface="Arial" panose="020B0604020202020204" pitchFamily="34" charset="0"/>
                <a:cs typeface="Arial" panose="020B0604020202020204" pitchFamily="34" charset="0"/>
              </a:rPr>
              <a:t>harmonised</a:t>
            </a:r>
            <a:r>
              <a:rPr lang="en-US" sz="1800" b="1" dirty="0">
                <a:solidFill>
                  <a:prstClr val="white">
                    <a:lumMod val="50000"/>
                  </a:prstClr>
                </a:solidFill>
                <a:latin typeface="Arial" panose="020B0604020202020204" pitchFamily="34" charset="0"/>
                <a:cs typeface="Arial" panose="020B0604020202020204" pitchFamily="34" charset="0"/>
              </a:rPr>
              <a:t> regulatory framework, although it would not have a voice in policy changes.</a:t>
            </a:r>
            <a:endParaRPr lang="en-IE" sz="1800" b="1" dirty="0">
              <a:solidFill>
                <a:prstClr val="white">
                  <a:lumMod val="50000"/>
                </a:prst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97807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A20C75-2BEE-4F2B-8F4D-06FD17EC902D}"/>
              </a:ext>
            </a:extLst>
          </p:cNvPr>
          <p:cNvSpPr>
            <a:spLocks noGrp="1"/>
          </p:cNvSpPr>
          <p:nvPr>
            <p:ph type="title"/>
          </p:nvPr>
        </p:nvSpPr>
        <p:spPr/>
        <p:txBody>
          <a:bodyPr>
            <a:normAutofit/>
          </a:bodyPr>
          <a:lstStyle/>
          <a:p>
            <a:r>
              <a:rPr lang="en-IE" dirty="0"/>
              <a:t>Product Testing - UK</a:t>
            </a:r>
          </a:p>
        </p:txBody>
      </p:sp>
      <p:sp>
        <p:nvSpPr>
          <p:cNvPr id="3" name="Content Placeholder 2">
            <a:extLst>
              <a:ext uri="{FF2B5EF4-FFF2-40B4-BE49-F238E27FC236}">
                <a16:creationId xmlns:a16="http://schemas.microsoft.com/office/drawing/2014/main" xmlns="" id="{28FB536D-CB7E-40A0-9FD5-904123AA67BD}"/>
              </a:ext>
            </a:extLst>
          </p:cNvPr>
          <p:cNvSpPr>
            <a:spLocks noGrp="1"/>
          </p:cNvSpPr>
          <p:nvPr>
            <p:ph idx="1"/>
          </p:nvPr>
        </p:nvSpPr>
        <p:spPr/>
        <p:txBody>
          <a:bodyPr/>
          <a:lstStyle/>
          <a:p>
            <a:r>
              <a:rPr lang="en-IE" sz="1800" b="1" dirty="0"/>
              <a:t>In absence of a MRA on GMP Inspection, each batch of product manufactured in the EU or imported through the EU with the </a:t>
            </a:r>
            <a:r>
              <a:rPr lang="en-IE" sz="1800" b="1" dirty="0" err="1"/>
              <a:t>ntention</a:t>
            </a:r>
            <a:r>
              <a:rPr lang="en-IE" sz="1800" b="1" dirty="0"/>
              <a:t> of being distributed in UK will be required to undergo testing within the UK (UK Importation Testing).</a:t>
            </a:r>
          </a:p>
          <a:p>
            <a:endParaRPr lang="en-IE" dirty="0"/>
          </a:p>
          <a:p>
            <a:endParaRPr lang="en-IE" dirty="0"/>
          </a:p>
          <a:p>
            <a:pPr marL="519465" lvl="1" indent="0">
              <a:buNone/>
            </a:pPr>
            <a:endParaRPr lang="en-IE" sz="2400" dirty="0"/>
          </a:p>
          <a:p>
            <a:endParaRPr lang="en-IE" dirty="0"/>
          </a:p>
        </p:txBody>
      </p:sp>
      <p:pic>
        <p:nvPicPr>
          <p:cNvPr id="5" name="Picture 4">
            <a:extLst>
              <a:ext uri="{FF2B5EF4-FFF2-40B4-BE49-F238E27FC236}">
                <a16:creationId xmlns:a16="http://schemas.microsoft.com/office/drawing/2014/main" xmlns="" id="{FE6D6FD6-19D8-4BCC-80C0-63CFCD011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648" y="2535668"/>
            <a:ext cx="6143625" cy="3353528"/>
          </a:xfrm>
          <a:prstGeom prst="rect">
            <a:avLst/>
          </a:prstGeom>
        </p:spPr>
      </p:pic>
    </p:spTree>
    <p:extLst>
      <p:ext uri="{BB962C8B-B14F-4D97-AF65-F5344CB8AC3E}">
        <p14:creationId xmlns:p14="http://schemas.microsoft.com/office/powerpoint/2010/main" val="1658076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443C7D-5C05-4158-8267-456A750FBAA5}"/>
              </a:ext>
            </a:extLst>
          </p:cNvPr>
          <p:cNvSpPr>
            <a:spLocks noGrp="1"/>
          </p:cNvSpPr>
          <p:nvPr>
            <p:ph type="title"/>
          </p:nvPr>
        </p:nvSpPr>
        <p:spPr/>
        <p:txBody>
          <a:bodyPr/>
          <a:lstStyle/>
          <a:p>
            <a:r>
              <a:rPr lang="en-IE" dirty="0"/>
              <a:t>Samples - UK</a:t>
            </a:r>
          </a:p>
        </p:txBody>
      </p:sp>
      <p:sp>
        <p:nvSpPr>
          <p:cNvPr id="3" name="Content Placeholder 2">
            <a:extLst>
              <a:ext uri="{FF2B5EF4-FFF2-40B4-BE49-F238E27FC236}">
                <a16:creationId xmlns:a16="http://schemas.microsoft.com/office/drawing/2014/main" xmlns="" id="{2B9C4AA1-E333-4275-939C-69F1EE869EE0}"/>
              </a:ext>
            </a:extLst>
          </p:cNvPr>
          <p:cNvSpPr>
            <a:spLocks noGrp="1"/>
          </p:cNvSpPr>
          <p:nvPr>
            <p:ph idx="1"/>
          </p:nvPr>
        </p:nvSpPr>
        <p:spPr/>
        <p:txBody>
          <a:bodyPr/>
          <a:lstStyle/>
          <a:p>
            <a:r>
              <a:rPr lang="en-IE" sz="1800" b="1" dirty="0"/>
              <a:t>Reference Sample</a:t>
            </a:r>
          </a:p>
          <a:p>
            <a:pPr lvl="1"/>
            <a:r>
              <a:rPr lang="en-IE" sz="1800" b="1" dirty="0"/>
              <a:t>Must be kept within the UK unless there is a MRA in place.</a:t>
            </a:r>
          </a:p>
          <a:p>
            <a:pPr lvl="1"/>
            <a:endParaRPr lang="en-IE" sz="1800" b="1" dirty="0"/>
          </a:p>
          <a:p>
            <a:r>
              <a:rPr lang="en-IE" sz="1800" b="1" dirty="0"/>
              <a:t>Retention Sample</a:t>
            </a:r>
          </a:p>
          <a:p>
            <a:pPr lvl="1"/>
            <a:r>
              <a:rPr lang="en-IE" sz="1800" b="1" dirty="0"/>
              <a:t>Must be kept within the UK unless there is a MRA in place.</a:t>
            </a:r>
          </a:p>
          <a:p>
            <a:pPr lvl="1"/>
            <a:endParaRPr lang="en-IE" dirty="0"/>
          </a:p>
          <a:p>
            <a:endParaRPr lang="en-IE" dirty="0"/>
          </a:p>
        </p:txBody>
      </p:sp>
    </p:spTree>
    <p:extLst>
      <p:ext uri="{BB962C8B-B14F-4D97-AF65-F5344CB8AC3E}">
        <p14:creationId xmlns:p14="http://schemas.microsoft.com/office/powerpoint/2010/main" val="2624668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17E1DF-E4A9-4812-AF6B-8DF1BAEA4CEE}"/>
              </a:ext>
            </a:extLst>
          </p:cNvPr>
          <p:cNvSpPr>
            <a:spLocks noGrp="1"/>
          </p:cNvSpPr>
          <p:nvPr>
            <p:ph type="title"/>
          </p:nvPr>
        </p:nvSpPr>
        <p:spPr/>
        <p:txBody>
          <a:bodyPr/>
          <a:lstStyle/>
          <a:p>
            <a:r>
              <a:rPr lang="en-IE" dirty="0"/>
              <a:t>Workshop</a:t>
            </a:r>
            <a:endParaRPr lang="en-US" dirty="0"/>
          </a:p>
        </p:txBody>
      </p:sp>
      <p:sp>
        <p:nvSpPr>
          <p:cNvPr id="3" name="Content Placeholder 2">
            <a:extLst>
              <a:ext uri="{FF2B5EF4-FFF2-40B4-BE49-F238E27FC236}">
                <a16:creationId xmlns:a16="http://schemas.microsoft.com/office/drawing/2014/main" xmlns="" id="{5A7C76CA-DFA4-4A23-B575-37D5FDE2C337}"/>
              </a:ext>
            </a:extLst>
          </p:cNvPr>
          <p:cNvSpPr>
            <a:spLocks noGrp="1"/>
          </p:cNvSpPr>
          <p:nvPr>
            <p:ph idx="1"/>
          </p:nvPr>
        </p:nvSpPr>
        <p:spPr/>
        <p:txBody>
          <a:bodyPr/>
          <a:lstStyle/>
          <a:p>
            <a:r>
              <a:rPr lang="en-US" sz="1800" b="1" dirty="0"/>
              <a:t>As Brexit uncertainty continues and a “no-deal” scenario remains a possibility, pharmaceutical companies need to be looking at issues such as :-</a:t>
            </a:r>
          </a:p>
          <a:p>
            <a:pPr lvl="1"/>
            <a:r>
              <a:rPr lang="en-US" sz="1800" b="1" dirty="0"/>
              <a:t>Transfers of UK marketing authorizations to holders in other EU countries:– companies will need to determine which EU/European Economic Area entities might be the best replacement, and in some cases they may wish to “consider the need to establish a new entity for this purpose.”</a:t>
            </a:r>
          </a:p>
          <a:p>
            <a:pPr lvl="1"/>
            <a:r>
              <a:rPr lang="en-US" sz="1800" b="1" dirty="0"/>
              <a:t>What variations should be submitted to support manufacturing and supply changes, the location of the qualified person for pharmacovigilance (QPPV) and the person responsible for batch recalls and product complaints?</a:t>
            </a:r>
          </a:p>
          <a:p>
            <a:pPr lvl="1"/>
            <a:r>
              <a:rPr lang="en-US" sz="1800" b="1" dirty="0"/>
              <a:t>Map trade flows, supply chains and manufacturing operations, including reviewing stockholding and the resilience of contingency plans. </a:t>
            </a:r>
          </a:p>
          <a:p>
            <a:pPr lvl="1"/>
            <a:r>
              <a:rPr lang="en-US" sz="1800" b="1" dirty="0"/>
              <a:t>Look at the point of entry for goods moving from the EU to the UK and from the UK to the EU, including a review of UK-manufactured drugs imported into the EU/EEA and batch testing for products moving between the UK and the EU/EEA and visa versa. </a:t>
            </a:r>
          </a:p>
          <a:p>
            <a:pPr lvl="1"/>
            <a:r>
              <a:rPr lang="en-US" sz="1800" b="1" dirty="0"/>
              <a:t>Evaluate whether third-party supplier networks, such as contract manufacturing organizations, have “the correct footprint and resilience.” </a:t>
            </a:r>
          </a:p>
          <a:p>
            <a:pPr lvl="1"/>
            <a:r>
              <a:rPr lang="en-US" sz="1800" b="1" dirty="0"/>
              <a:t>Assess the need to renegotiate contracts with customers and suppliers “once details from Brexit trade negotiations emerge.” </a:t>
            </a:r>
          </a:p>
          <a:p>
            <a:endParaRPr lang="en-US" dirty="0"/>
          </a:p>
        </p:txBody>
      </p:sp>
    </p:spTree>
    <p:extLst>
      <p:ext uri="{BB962C8B-B14F-4D97-AF65-F5344CB8AC3E}">
        <p14:creationId xmlns:p14="http://schemas.microsoft.com/office/powerpoint/2010/main" val="3248965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4BA99-7216-4591-A9BD-3523FB7412AE}"/>
              </a:ext>
            </a:extLst>
          </p:cNvPr>
          <p:cNvSpPr>
            <a:spLocks noGrp="1"/>
          </p:cNvSpPr>
          <p:nvPr>
            <p:ph type="title"/>
          </p:nvPr>
        </p:nvSpPr>
        <p:spPr/>
        <p:txBody>
          <a:bodyPr/>
          <a:lstStyle/>
          <a:p>
            <a:r>
              <a:rPr lang="en-IE" dirty="0"/>
              <a:t>Questions </a:t>
            </a:r>
          </a:p>
        </p:txBody>
      </p:sp>
      <p:sp>
        <p:nvSpPr>
          <p:cNvPr id="3" name="Text Placeholder 2">
            <a:extLst>
              <a:ext uri="{FF2B5EF4-FFF2-40B4-BE49-F238E27FC236}">
                <a16:creationId xmlns:a16="http://schemas.microsoft.com/office/drawing/2014/main" xmlns="" id="{C49A1FCA-86A0-4979-BE14-69CC0B0B40CB}"/>
              </a:ext>
            </a:extLst>
          </p:cNvPr>
          <p:cNvSpPr>
            <a:spLocks noGrp="1"/>
          </p:cNvSpPr>
          <p:nvPr>
            <p:ph type="body" sz="quarter" idx="10"/>
          </p:nvPr>
        </p:nvSpPr>
        <p:spPr/>
        <p:txBody>
          <a:bodyPr/>
          <a:lstStyle/>
          <a:p>
            <a:pPr marL="0" indent="0" algn="ctr">
              <a:buNone/>
            </a:pPr>
            <a:endParaRPr lang="en-IE" sz="6000" dirty="0">
              <a:solidFill>
                <a:srgbClr val="FF0000"/>
              </a:solidFill>
            </a:endParaRPr>
          </a:p>
        </p:txBody>
      </p:sp>
      <p:pic>
        <p:nvPicPr>
          <p:cNvPr id="7" name="Picture 6">
            <a:extLst>
              <a:ext uri="{FF2B5EF4-FFF2-40B4-BE49-F238E27FC236}">
                <a16:creationId xmlns:a16="http://schemas.microsoft.com/office/drawing/2014/main" xmlns="" id="{70045F72-597D-4282-9F30-B140A288E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046" y="2057400"/>
            <a:ext cx="4876800" cy="2743200"/>
          </a:xfrm>
          <a:prstGeom prst="rect">
            <a:avLst/>
          </a:prstGeom>
        </p:spPr>
      </p:pic>
      <p:pic>
        <p:nvPicPr>
          <p:cNvPr id="10" name="Picture 9">
            <a:extLst>
              <a:ext uri="{FF2B5EF4-FFF2-40B4-BE49-F238E27FC236}">
                <a16:creationId xmlns:a16="http://schemas.microsoft.com/office/drawing/2014/main" xmlns="" id="{A2417EBC-6813-4C00-827E-6D46EFBB1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47" y="1454111"/>
            <a:ext cx="9605107" cy="5067417"/>
          </a:xfrm>
          <a:prstGeom prst="rect">
            <a:avLst/>
          </a:prstGeom>
        </p:spPr>
      </p:pic>
      <p:sp>
        <p:nvSpPr>
          <p:cNvPr id="11" name="TextBox 10">
            <a:extLst>
              <a:ext uri="{FF2B5EF4-FFF2-40B4-BE49-F238E27FC236}">
                <a16:creationId xmlns:a16="http://schemas.microsoft.com/office/drawing/2014/main" xmlns="" id="{BFF6E40C-D226-4CC5-836A-CAA4017091F1}"/>
              </a:ext>
            </a:extLst>
          </p:cNvPr>
          <p:cNvSpPr txBox="1"/>
          <p:nvPr/>
        </p:nvSpPr>
        <p:spPr>
          <a:xfrm>
            <a:off x="2704123" y="4220308"/>
            <a:ext cx="6205415" cy="2123658"/>
          </a:xfrm>
          <a:prstGeom prst="rect">
            <a:avLst/>
          </a:prstGeom>
          <a:noFill/>
        </p:spPr>
        <p:txBody>
          <a:bodyPr wrap="square" rtlCol="0">
            <a:spAutoFit/>
          </a:bodyPr>
          <a:lstStyle/>
          <a:p>
            <a:r>
              <a:rPr lang="en-IE" sz="6600" dirty="0">
                <a:solidFill>
                  <a:srgbClr val="FFFF00"/>
                </a:solidFill>
              </a:rPr>
              <a:t>What do we want to ask the HPRA?</a:t>
            </a:r>
            <a:endParaRPr lang="en-US" sz="6600" dirty="0">
              <a:solidFill>
                <a:srgbClr val="FFFF00"/>
              </a:solidFill>
            </a:endParaRPr>
          </a:p>
        </p:txBody>
      </p:sp>
    </p:spTree>
    <p:extLst>
      <p:ext uri="{BB962C8B-B14F-4D97-AF65-F5344CB8AC3E}">
        <p14:creationId xmlns:p14="http://schemas.microsoft.com/office/powerpoint/2010/main" val="379188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Brexit ?  What is all this about ? </a:t>
            </a:r>
          </a:p>
        </p:txBody>
      </p:sp>
      <p:graphicFrame>
        <p:nvGraphicFramePr>
          <p:cNvPr id="5" name="Content Placeholder 4"/>
          <p:cNvGraphicFramePr>
            <a:graphicFrameLocks noGrp="1"/>
          </p:cNvGraphicFramePr>
          <p:nvPr>
            <p:ph idx="1"/>
            <p:extLst/>
          </p:nvPr>
        </p:nvGraphicFramePr>
        <p:xfrm>
          <a:off x="559109" y="1030514"/>
          <a:ext cx="11531292" cy="5239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6934" y="1272989"/>
            <a:ext cx="10149466" cy="5550237"/>
          </a:xfrm>
          <a:prstGeom prst="rect">
            <a:avLst/>
          </a:prstGeom>
          <a:noFill/>
        </p:spPr>
        <p:txBody>
          <a:bodyPr wrap="square" rtlCol="0">
            <a:spAutoFit/>
          </a:bodyPr>
          <a:lstStyle/>
          <a:p>
            <a:pPr defTabSz="519488"/>
            <a:r>
              <a:rPr lang="en-US" b="1" dirty="0">
                <a:solidFill>
                  <a:prstClr val="white">
                    <a:lumMod val="50000"/>
                  </a:prst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b="1" dirty="0"/>
              <a:t>Following the outcome of the 23 June 2016 referendum vote for the United Kingdom (UK) to leave the European Union (EU) and the triggering of Article 50 on 29th March 2017, the UK were set to formally leave the EU on 29th March 2019.</a:t>
            </a:r>
          </a:p>
          <a:p>
            <a:pPr marL="285750" indent="-285750">
              <a:buFont typeface="Arial" panose="020B0604020202020204" pitchFamily="34" charset="0"/>
              <a:buChar char="•"/>
            </a:pPr>
            <a:r>
              <a:rPr lang="en-IE" b="1" dirty="0"/>
              <a:t>However</a:t>
            </a:r>
            <a:r>
              <a:rPr lang="en-US" b="1" dirty="0"/>
              <a:t>, during the March 22/23 2018 Council Summit, a deal on a Transition Period to 31</a:t>
            </a:r>
            <a:r>
              <a:rPr lang="en-US" b="1" baseline="30000" dirty="0"/>
              <a:t>st</a:t>
            </a:r>
            <a:r>
              <a:rPr lang="en-US" b="1" dirty="0"/>
              <a:t> Dec 2020 was endorsed. </a:t>
            </a:r>
          </a:p>
          <a:p>
            <a:pPr marL="285750" indent="-285750">
              <a:buFont typeface="Arial" panose="020B0604020202020204" pitchFamily="34" charset="0"/>
              <a:buChar char="•"/>
            </a:pPr>
            <a:r>
              <a:rPr lang="en-US" b="1" dirty="0"/>
              <a:t>A transition period will only become official once the overall withdrawal agreement, of which it is part, is signed off.  The deadline for this is October 2018.</a:t>
            </a:r>
          </a:p>
          <a:p>
            <a:pPr marL="285750" indent="-285750">
              <a:buFont typeface="Arial" panose="020B0604020202020204" pitchFamily="34" charset="0"/>
              <a:buChar char="•"/>
            </a:pPr>
            <a:r>
              <a:rPr lang="en-US" b="1" dirty="0"/>
              <a:t>There is also no guarantee that the UK and the EU will finally reach an agreement on their future trade relationship, so companies would be well advised to think about contingency planning for a Hard Brexit.</a:t>
            </a:r>
            <a:r>
              <a:rPr lang="en-US" dirty="0"/>
              <a:t> </a:t>
            </a:r>
          </a:p>
          <a:p>
            <a:pPr marL="285750" indent="-285750">
              <a:buFont typeface="Arial" panose="020B0604020202020204" pitchFamily="34" charset="0"/>
              <a:buChar char="•"/>
            </a:pPr>
            <a:endParaRPr lang="en-IE" b="1" dirty="0">
              <a:solidFill>
                <a:prstClr val="white">
                  <a:lumMod val="50000"/>
                </a:prstClr>
              </a:solidFill>
              <a:latin typeface="Arial" panose="020B0604020202020204" pitchFamily="34" charset="0"/>
              <a:cs typeface="Arial" panose="020B0604020202020204" pitchFamily="34" charset="0"/>
            </a:endParaRPr>
          </a:p>
          <a:p>
            <a:pPr algn="ctr" defTabSz="519467">
              <a:spcBef>
                <a:spcPts val="800"/>
              </a:spcBef>
              <a:buClr>
                <a:srgbClr val="00B5E6"/>
              </a:buClr>
            </a:pPr>
            <a:r>
              <a:rPr lang="en-IE" b="1" dirty="0">
                <a:solidFill>
                  <a:srgbClr val="FF0000"/>
                </a:solidFill>
                <a:latin typeface="Arial"/>
                <a:cs typeface="Arial"/>
              </a:rPr>
              <a:t>A</a:t>
            </a:r>
            <a:r>
              <a:rPr lang="en-US" b="1" dirty="0">
                <a:solidFill>
                  <a:srgbClr val="FF0000"/>
                </a:solidFill>
                <a:latin typeface="Arial"/>
                <a:cs typeface="Arial"/>
              </a:rPr>
              <a:t>s of today, the transition period remains a key Political Agreement. It is not a Legal Agreement. </a:t>
            </a:r>
          </a:p>
          <a:p>
            <a:pPr defTabSz="519488"/>
            <a:endParaRPr lang="en-US" b="1" dirty="0">
              <a:solidFill>
                <a:prstClr val="white">
                  <a:lumMod val="50000"/>
                </a:prstClr>
              </a:solidFill>
              <a:latin typeface="Arial" panose="020B0604020202020204" pitchFamily="34" charset="0"/>
              <a:cs typeface="Arial" panose="020B0604020202020204" pitchFamily="34" charset="0"/>
            </a:endParaRPr>
          </a:p>
          <a:p>
            <a:pPr algn="ctr" defTabSz="519488"/>
            <a:r>
              <a:rPr lang="en-US" dirty="0">
                <a:solidFill>
                  <a:schemeClr val="accent1"/>
                </a:solidFill>
              </a:rPr>
              <a:t>"In the interest of patients and public health, securing future cooperation on the regulation, trade and supply of medicines must be a priority" - Stefan </a:t>
            </a:r>
            <a:r>
              <a:rPr lang="en-US" dirty="0" err="1">
                <a:solidFill>
                  <a:schemeClr val="accent1"/>
                </a:solidFill>
              </a:rPr>
              <a:t>Oschmann</a:t>
            </a:r>
            <a:r>
              <a:rPr lang="en-US" dirty="0">
                <a:solidFill>
                  <a:schemeClr val="accent1"/>
                </a:solidFill>
              </a:rPr>
              <a:t>, EFPIA president</a:t>
            </a:r>
            <a:r>
              <a:rPr lang="en-US" b="1" dirty="0">
                <a:solidFill>
                  <a:prstClr val="white">
                    <a:lumMod val="50000"/>
                  </a:prstClr>
                </a:solidFill>
                <a:latin typeface="Arial" panose="020B0604020202020204" pitchFamily="34" charset="0"/>
                <a:cs typeface="Arial" panose="020B0604020202020204" pitchFamily="34" charset="0"/>
              </a:rPr>
              <a:t/>
            </a:r>
            <a:br>
              <a:rPr lang="en-US" b="1" dirty="0">
                <a:solidFill>
                  <a:prstClr val="white">
                    <a:lumMod val="50000"/>
                  </a:prstClr>
                </a:solidFill>
                <a:latin typeface="Arial" panose="020B0604020202020204" pitchFamily="34" charset="0"/>
                <a:cs typeface="Arial" panose="020B0604020202020204" pitchFamily="34" charset="0"/>
              </a:rPr>
            </a:br>
            <a:endParaRPr lang="en-US" b="1" dirty="0">
              <a:solidFill>
                <a:prstClr val="white">
                  <a:lumMod val="50000"/>
                </a:prstClr>
              </a:solidFill>
              <a:latin typeface="Arial" panose="020B0604020202020204" pitchFamily="34" charset="0"/>
              <a:cs typeface="Arial" panose="020B0604020202020204" pitchFamily="34" charset="0"/>
            </a:endParaRPr>
          </a:p>
          <a:p>
            <a:pPr defTabSz="519488"/>
            <a:r>
              <a:rPr lang="en-US" sz="2400" dirty="0">
                <a:solidFill>
                  <a:prstClr val="black"/>
                </a:solidFill>
                <a:latin typeface="Calibri"/>
              </a:rPr>
              <a:t>                      </a:t>
            </a:r>
          </a:p>
        </p:txBody>
      </p:sp>
    </p:spTree>
    <p:extLst>
      <p:ext uri="{BB962C8B-B14F-4D97-AF65-F5344CB8AC3E}">
        <p14:creationId xmlns:p14="http://schemas.microsoft.com/office/powerpoint/2010/main" val="728727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4A13A-A86A-4A27-86DB-194F1492B5A2}"/>
              </a:ext>
            </a:extLst>
          </p:cNvPr>
          <p:cNvSpPr>
            <a:spLocks noGrp="1"/>
          </p:cNvSpPr>
          <p:nvPr>
            <p:ph type="title"/>
          </p:nvPr>
        </p:nvSpPr>
        <p:spPr/>
        <p:txBody>
          <a:bodyPr/>
          <a:lstStyle/>
          <a:p>
            <a:r>
              <a:rPr lang="en-IE" dirty="0"/>
              <a:t>References</a:t>
            </a:r>
          </a:p>
        </p:txBody>
      </p:sp>
      <p:sp>
        <p:nvSpPr>
          <p:cNvPr id="3" name="Text Placeholder 2">
            <a:extLst>
              <a:ext uri="{FF2B5EF4-FFF2-40B4-BE49-F238E27FC236}">
                <a16:creationId xmlns:a16="http://schemas.microsoft.com/office/drawing/2014/main" xmlns="" id="{A69A3C5A-2357-4BBA-96C5-58CFC78C0D08}"/>
              </a:ext>
            </a:extLst>
          </p:cNvPr>
          <p:cNvSpPr>
            <a:spLocks noGrp="1"/>
          </p:cNvSpPr>
          <p:nvPr>
            <p:ph type="body" sz="quarter" idx="10"/>
          </p:nvPr>
        </p:nvSpPr>
        <p:spPr/>
        <p:txBody>
          <a:bodyPr/>
          <a:lstStyle/>
          <a:p>
            <a:r>
              <a:rPr lang="en-IE" sz="1800" b="1" dirty="0"/>
              <a:t>HPRA – Brexit Guidance for Stakeholders, Human and Veterinary Medicines (3 Jan 2018)</a:t>
            </a:r>
          </a:p>
          <a:p>
            <a:r>
              <a:rPr lang="en-IE" sz="1800" b="1" dirty="0"/>
              <a:t>MHRA and Making a Success of Brexit (16 January 2018)</a:t>
            </a:r>
          </a:p>
          <a:p>
            <a:r>
              <a:rPr lang="en-IE" sz="1800" b="1" dirty="0"/>
              <a:t>MHRA Update to Pharmaceutical Companies on Exit Preparations (16 January 2018)</a:t>
            </a:r>
          </a:p>
          <a:p>
            <a:r>
              <a:rPr lang="en-IE" sz="1800" b="1" dirty="0"/>
              <a:t>Life Science Industry Coalition- United Kingdom Exit from European Union “Brexit”</a:t>
            </a:r>
          </a:p>
          <a:p>
            <a:pPr lvl="1"/>
            <a:r>
              <a:rPr lang="en-IE" sz="1800" b="1" dirty="0"/>
              <a:t>Position Paper</a:t>
            </a:r>
          </a:p>
          <a:p>
            <a:r>
              <a:rPr lang="en-IE" sz="1800" b="1" dirty="0"/>
              <a:t>EMA Q&amp;A related to the </a:t>
            </a:r>
            <a:r>
              <a:rPr lang="en-IE" sz="1800" b="1" dirty="0" err="1"/>
              <a:t>Uks</a:t>
            </a:r>
            <a:r>
              <a:rPr lang="en-IE" sz="1800" b="1" dirty="0"/>
              <a:t> withdrawal from the EU (29 Jan 2018)</a:t>
            </a:r>
          </a:p>
          <a:p>
            <a:r>
              <a:rPr lang="en-IE" sz="1800" b="1" dirty="0"/>
              <a:t>Pink Sheet, EU agrees Brexit Transition Period (26 Mar 2018)</a:t>
            </a:r>
          </a:p>
          <a:p>
            <a:r>
              <a:rPr lang="en-IE" sz="1800" b="1" dirty="0"/>
              <a:t>Pink Sheet, What Pharma Firms should be doing now to prepare for a ‘No Deal’ Brexit (13 Mar 2018)</a:t>
            </a:r>
          </a:p>
          <a:p>
            <a:r>
              <a:rPr lang="en-IE" sz="1800" b="1" dirty="0"/>
              <a:t>EMA Notice to MAH of </a:t>
            </a:r>
            <a:r>
              <a:rPr lang="en-IE" sz="1800" b="1" dirty="0" err="1"/>
              <a:t>Centerally</a:t>
            </a:r>
            <a:r>
              <a:rPr lang="en-IE" sz="1800" b="1" dirty="0"/>
              <a:t> authorised medicinal products for Human and Veterinary use (29 Jan 2018)</a:t>
            </a:r>
          </a:p>
          <a:p>
            <a:endParaRPr lang="en-IE" sz="2000" dirty="0"/>
          </a:p>
          <a:p>
            <a:endParaRPr lang="en-IE" sz="2000" dirty="0"/>
          </a:p>
          <a:p>
            <a:endParaRPr lang="en-IE" sz="2000" dirty="0"/>
          </a:p>
          <a:p>
            <a:endParaRPr lang="en-IE" dirty="0"/>
          </a:p>
          <a:p>
            <a:endParaRPr lang="en-IE" dirty="0"/>
          </a:p>
        </p:txBody>
      </p:sp>
    </p:spTree>
    <p:extLst>
      <p:ext uri="{BB962C8B-B14F-4D97-AF65-F5344CB8AC3E}">
        <p14:creationId xmlns:p14="http://schemas.microsoft.com/office/powerpoint/2010/main" val="116659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Brexit ?  What is all this about ?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3176975"/>
              </p:ext>
            </p:extLst>
          </p:nvPr>
        </p:nvGraphicFramePr>
        <p:xfrm>
          <a:off x="559109" y="1030514"/>
          <a:ext cx="11531292" cy="5239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6934" y="1272989"/>
            <a:ext cx="10149466" cy="2308324"/>
          </a:xfrm>
          <a:prstGeom prst="rect">
            <a:avLst/>
          </a:prstGeom>
          <a:noFill/>
        </p:spPr>
        <p:txBody>
          <a:bodyPr wrap="square" rtlCol="0">
            <a:spAutoFit/>
          </a:bodyPr>
          <a:lstStyle/>
          <a:p>
            <a:pPr defTabSz="519488"/>
            <a:r>
              <a:rPr lang="en-US" b="1" dirty="0"/>
              <a:t>As an industry we are advocating that the final Brexit deal will feature a high degree of regulatory alignment in the life sciences. However, we do not have the luxury of assuming this will be the case and so are having to draw up – and in many cases have already begun implementing – contingency plans in the event of a “no-deal” scenario and the possibility that there will also be no transition period. </a:t>
            </a:r>
          </a:p>
          <a:p>
            <a:pPr defTabSz="519488"/>
            <a:endParaRPr lang="en-IE" b="1" dirty="0"/>
          </a:p>
          <a:p>
            <a:pPr defTabSz="519488"/>
            <a:endParaRPr lang="en-US" b="1" dirty="0"/>
          </a:p>
          <a:p>
            <a:pPr defTabSz="519488"/>
            <a:endParaRPr lang="en-IE" b="1" dirty="0"/>
          </a:p>
          <a:p>
            <a:pPr defTabSz="519488"/>
            <a:endParaRPr lang="en-US" b="1" dirty="0"/>
          </a:p>
        </p:txBody>
      </p:sp>
      <p:pic>
        <p:nvPicPr>
          <p:cNvPr id="7" name="Picture 6">
            <a:extLst>
              <a:ext uri="{FF2B5EF4-FFF2-40B4-BE49-F238E27FC236}">
                <a16:creationId xmlns:a16="http://schemas.microsoft.com/office/drawing/2014/main" xmlns="" id="{A807170B-8F74-4DB3-A19C-F69AB2AC8C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109" y="2727568"/>
            <a:ext cx="9507106" cy="3712309"/>
          </a:xfrm>
          <a:prstGeom prst="rect">
            <a:avLst/>
          </a:prstGeom>
        </p:spPr>
      </p:pic>
    </p:spTree>
    <p:extLst>
      <p:ext uri="{BB962C8B-B14F-4D97-AF65-F5344CB8AC3E}">
        <p14:creationId xmlns:p14="http://schemas.microsoft.com/office/powerpoint/2010/main" val="407883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FE8BE-3D8F-4265-BAE6-9E18B253F432}"/>
              </a:ext>
            </a:extLst>
          </p:cNvPr>
          <p:cNvSpPr>
            <a:spLocks noGrp="1"/>
          </p:cNvSpPr>
          <p:nvPr>
            <p:ph type="title"/>
          </p:nvPr>
        </p:nvSpPr>
        <p:spPr/>
        <p:txBody>
          <a:bodyPr/>
          <a:lstStyle/>
          <a:p>
            <a:r>
              <a:rPr lang="en-IE" dirty="0"/>
              <a:t>European Medicines Agency Notifications</a:t>
            </a:r>
            <a:endParaRPr lang="en-US" dirty="0"/>
          </a:p>
        </p:txBody>
      </p:sp>
      <p:sp>
        <p:nvSpPr>
          <p:cNvPr id="3" name="Content Placeholder 2">
            <a:extLst>
              <a:ext uri="{FF2B5EF4-FFF2-40B4-BE49-F238E27FC236}">
                <a16:creationId xmlns:a16="http://schemas.microsoft.com/office/drawing/2014/main" xmlns="" id="{AF915A16-EB17-4607-AFD3-B27466849F8A}"/>
              </a:ext>
            </a:extLst>
          </p:cNvPr>
          <p:cNvSpPr>
            <a:spLocks noGrp="1"/>
          </p:cNvSpPr>
          <p:nvPr>
            <p:ph idx="1"/>
          </p:nvPr>
        </p:nvSpPr>
        <p:spPr/>
        <p:txBody>
          <a:bodyPr/>
          <a:lstStyle/>
          <a:p>
            <a:r>
              <a:rPr lang="en-US" sz="1800" b="1" dirty="0"/>
              <a:t>The EMA is actively working to:-</a:t>
            </a:r>
          </a:p>
          <a:p>
            <a:pPr lvl="1"/>
            <a:r>
              <a:rPr lang="en-US" sz="1800" b="1" dirty="0"/>
              <a:t>Identify companies where there is a need for concerted action to address medicine supply concerns due to Brexit in order to protect human and animal health.</a:t>
            </a:r>
          </a:p>
          <a:p>
            <a:pPr lvl="1"/>
            <a:r>
              <a:rPr lang="en-IE" sz="1800" b="1" dirty="0"/>
              <a:t>Stimulate those companies who have not yet taken action to start planning </a:t>
            </a:r>
            <a:r>
              <a:rPr lang="en-US" sz="1800" b="1" dirty="0"/>
              <a:t>for any regulatory steps required for their centrally </a:t>
            </a:r>
            <a:r>
              <a:rPr lang="en-US" sz="1800" b="1" dirty="0" err="1"/>
              <a:t>authorised</a:t>
            </a:r>
            <a:r>
              <a:rPr lang="en-US" sz="1800" b="1" dirty="0"/>
              <a:t> products to remain on the EU market post-Brexit in order to </a:t>
            </a:r>
            <a:r>
              <a:rPr lang="en-US" sz="1800" b="1" dirty="0" err="1"/>
              <a:t>minimise</a:t>
            </a:r>
            <a:r>
              <a:rPr lang="en-US" sz="1800" b="1" dirty="0"/>
              <a:t> disruption to medicines supply and avoid shortages.</a:t>
            </a:r>
          </a:p>
          <a:p>
            <a:pPr lvl="1"/>
            <a:r>
              <a:rPr lang="en-US" sz="1800" b="1" dirty="0"/>
              <a:t>Plan resources in the areas where these submissions will be processed.</a:t>
            </a:r>
          </a:p>
          <a:p>
            <a:r>
              <a:rPr lang="en-IE" sz="1800" b="1" dirty="0"/>
              <a:t>C</a:t>
            </a:r>
            <a:r>
              <a:rPr lang="en-US" sz="1800" b="1" dirty="0"/>
              <a:t>heck out:-</a:t>
            </a:r>
          </a:p>
          <a:p>
            <a:pPr lvl="1"/>
            <a:r>
              <a:rPr lang="en-US" sz="1800" b="1" dirty="0"/>
              <a:t>EMA webpage specifically for Brexit related material including </a:t>
            </a:r>
          </a:p>
          <a:p>
            <a:pPr lvl="2"/>
            <a:r>
              <a:rPr lang="en-US" sz="1800" b="1" dirty="0">
                <a:solidFill>
                  <a:schemeClr val="tx1"/>
                </a:solidFill>
              </a:rPr>
              <a:t>Jan 2018 Rev 01 'Practical guidance for procedures related to Brexit for medicinal products for human and veterinary use within the framework of the centralized procedure’.</a:t>
            </a:r>
          </a:p>
          <a:p>
            <a:pPr lvl="2"/>
            <a:r>
              <a:rPr lang="en-IE" sz="1800" b="1" dirty="0">
                <a:solidFill>
                  <a:schemeClr val="tx1"/>
                </a:solidFill>
              </a:rPr>
              <a:t>Jan 2018 Rev 02, ‘Q&amp;A related to the UK’s </a:t>
            </a:r>
            <a:r>
              <a:rPr lang="en-IE" sz="1800" b="1" dirty="0" err="1">
                <a:solidFill>
                  <a:schemeClr val="tx1"/>
                </a:solidFill>
              </a:rPr>
              <a:t>withdrawl</a:t>
            </a:r>
            <a:r>
              <a:rPr lang="en-IE" sz="1800" b="1" dirty="0">
                <a:solidFill>
                  <a:schemeClr val="tx1"/>
                </a:solidFill>
              </a:rPr>
              <a:t> from the EU with regard to the medicinal products for human and veterinary use within the framework of the Centralised Procedure’.</a:t>
            </a:r>
          </a:p>
          <a:p>
            <a:pPr lvl="2"/>
            <a:r>
              <a:rPr lang="en-IE" sz="1800" b="1" dirty="0">
                <a:solidFill>
                  <a:schemeClr val="tx1"/>
                </a:solidFill>
              </a:rPr>
              <a:t>Various press releases and surveys.</a:t>
            </a:r>
          </a:p>
          <a:p>
            <a:pPr lvl="1"/>
            <a:r>
              <a:rPr lang="en-IE" sz="1800" b="1" dirty="0"/>
              <a:t>HPRA webpage</a:t>
            </a:r>
          </a:p>
          <a:p>
            <a:pPr lvl="2"/>
            <a:r>
              <a:rPr lang="en-IE" sz="1800" b="1" dirty="0">
                <a:solidFill>
                  <a:schemeClr val="tx1"/>
                </a:solidFill>
              </a:rPr>
              <a:t>Brexit Guidance for Stakeholders.</a:t>
            </a:r>
            <a:endParaRPr lang="en-US" sz="1800" b="1" dirty="0">
              <a:solidFill>
                <a:schemeClr val="tx1"/>
              </a:solidFill>
            </a:endParaRPr>
          </a:p>
          <a:p>
            <a:endParaRPr lang="en-US" dirty="0"/>
          </a:p>
        </p:txBody>
      </p:sp>
    </p:spTree>
    <p:extLst>
      <p:ext uri="{BB962C8B-B14F-4D97-AF65-F5344CB8AC3E}">
        <p14:creationId xmlns:p14="http://schemas.microsoft.com/office/powerpoint/2010/main" val="347390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E84D5-C58B-45E6-BF01-46888EE2A19C}"/>
              </a:ext>
            </a:extLst>
          </p:cNvPr>
          <p:cNvSpPr>
            <a:spLocks noGrp="1"/>
          </p:cNvSpPr>
          <p:nvPr>
            <p:ph type="title"/>
          </p:nvPr>
        </p:nvSpPr>
        <p:spPr/>
        <p:txBody>
          <a:bodyPr/>
          <a:lstStyle/>
          <a:p>
            <a:r>
              <a:rPr lang="en-IE" dirty="0"/>
              <a:t>Possible Scenarios</a:t>
            </a:r>
            <a:endParaRPr lang="en-US" dirty="0"/>
          </a:p>
        </p:txBody>
      </p:sp>
      <p:sp>
        <p:nvSpPr>
          <p:cNvPr id="3" name="Content Placeholder 2">
            <a:extLst>
              <a:ext uri="{FF2B5EF4-FFF2-40B4-BE49-F238E27FC236}">
                <a16:creationId xmlns:a16="http://schemas.microsoft.com/office/drawing/2014/main" xmlns="" id="{0B83A2A3-C9AC-4A8A-9D38-A804B2EF018B}"/>
              </a:ext>
            </a:extLst>
          </p:cNvPr>
          <p:cNvSpPr>
            <a:spLocks noGrp="1"/>
          </p:cNvSpPr>
          <p:nvPr>
            <p:ph idx="1"/>
          </p:nvPr>
        </p:nvSpPr>
        <p:spPr/>
        <p:txBody>
          <a:bodyPr/>
          <a:lstStyle/>
          <a:p>
            <a:r>
              <a:rPr lang="en-IE" sz="1800" b="1" dirty="0"/>
              <a:t>Current : UK is full member of EU</a:t>
            </a:r>
          </a:p>
          <a:p>
            <a:pPr marL="0" indent="0">
              <a:buNone/>
            </a:pPr>
            <a:r>
              <a:rPr lang="en-IE" sz="1800" b="1" dirty="0">
                <a:solidFill>
                  <a:schemeClr val="tx1"/>
                </a:solidFill>
                <a:latin typeface="+mn-lt"/>
              </a:rPr>
              <a:t>On 30th March 2019, a Transition Period will commence, essentially pushing Day 1 to 1st Jan 2021.</a:t>
            </a:r>
          </a:p>
          <a:p>
            <a:pPr marL="0" indent="0">
              <a:buNone/>
            </a:pPr>
            <a:r>
              <a:rPr lang="en-US" sz="1800" b="1" dirty="0">
                <a:solidFill>
                  <a:schemeClr val="tx1"/>
                </a:solidFill>
                <a:latin typeface="+mn-lt"/>
              </a:rPr>
              <a:t>The understanding throughout this transition period, which if implemented,  is for access to one another’s markets to continue on current terms throughout this period, and for it to be based on the existing structure of EU rules and regulations, but with the UK excluded from EU decision-making bodies.</a:t>
            </a:r>
          </a:p>
          <a:p>
            <a:pPr marL="0" indent="0">
              <a:buNone/>
            </a:pPr>
            <a:endParaRPr lang="en-US" sz="1800" b="1" dirty="0">
              <a:solidFill>
                <a:schemeClr val="tx1"/>
              </a:solidFill>
              <a:latin typeface="+mn-lt"/>
            </a:endParaRPr>
          </a:p>
          <a:p>
            <a:endParaRPr lang="en-US" dirty="0"/>
          </a:p>
        </p:txBody>
      </p:sp>
      <p:graphicFrame>
        <p:nvGraphicFramePr>
          <p:cNvPr id="4" name="Table 3">
            <a:extLst>
              <a:ext uri="{FF2B5EF4-FFF2-40B4-BE49-F238E27FC236}">
                <a16:creationId xmlns:a16="http://schemas.microsoft.com/office/drawing/2014/main" xmlns="" id="{300BEA42-4CFD-4839-93AD-16788F7CFBD6}"/>
              </a:ext>
            </a:extLst>
          </p:cNvPr>
          <p:cNvGraphicFramePr>
            <a:graphicFrameLocks noGrp="1"/>
          </p:cNvGraphicFramePr>
          <p:nvPr>
            <p:extLst>
              <p:ext uri="{D42A27DB-BD31-4B8C-83A1-F6EECF244321}">
                <p14:modId xmlns:p14="http://schemas.microsoft.com/office/powerpoint/2010/main" val="3812756928"/>
              </p:ext>
            </p:extLst>
          </p:nvPr>
        </p:nvGraphicFramePr>
        <p:xfrm>
          <a:off x="515815" y="2891691"/>
          <a:ext cx="9425354" cy="3754512"/>
        </p:xfrm>
        <a:graphic>
          <a:graphicData uri="http://schemas.openxmlformats.org/drawingml/2006/table">
            <a:tbl>
              <a:tblPr firstRow="1" bandRow="1">
                <a:tableStyleId>{5C22544A-7EE6-4342-B048-85BDC9FD1C3A}</a:tableStyleId>
              </a:tblPr>
              <a:tblGrid>
                <a:gridCol w="3290277">
                  <a:extLst>
                    <a:ext uri="{9D8B030D-6E8A-4147-A177-3AD203B41FA5}">
                      <a16:colId xmlns:a16="http://schemas.microsoft.com/office/drawing/2014/main" xmlns="" val="2732665109"/>
                    </a:ext>
                  </a:extLst>
                </a:gridCol>
                <a:gridCol w="6135077">
                  <a:extLst>
                    <a:ext uri="{9D8B030D-6E8A-4147-A177-3AD203B41FA5}">
                      <a16:colId xmlns:a16="http://schemas.microsoft.com/office/drawing/2014/main" xmlns="" val="2384816655"/>
                    </a:ext>
                  </a:extLst>
                </a:gridCol>
              </a:tblGrid>
              <a:tr h="566616">
                <a:tc>
                  <a:txBody>
                    <a:bodyPr/>
                    <a:lstStyle/>
                    <a:p>
                      <a:r>
                        <a:rPr lang="en-IE" dirty="0"/>
                        <a:t>Hard Brexit- March 2019 – No Transition Period</a:t>
                      </a:r>
                      <a:endParaRPr lang="en-US" dirty="0"/>
                    </a:p>
                  </a:txBody>
                  <a:tcPr/>
                </a:tc>
                <a:tc>
                  <a:txBody>
                    <a:bodyPr/>
                    <a:lstStyle/>
                    <a:p>
                      <a:r>
                        <a:rPr lang="en-IE" dirty="0"/>
                        <a:t>Soft Brexit – Jan 2021 – 21 month Transition Period</a:t>
                      </a:r>
                      <a:endParaRPr lang="en-US" dirty="0"/>
                    </a:p>
                  </a:txBody>
                  <a:tcPr/>
                </a:tc>
                <a:extLst>
                  <a:ext uri="{0D108BD9-81ED-4DB2-BD59-A6C34878D82A}">
                    <a16:rowId xmlns:a16="http://schemas.microsoft.com/office/drawing/2014/main" xmlns="" val="4114150727"/>
                  </a:ext>
                </a:extLst>
              </a:tr>
              <a:tr h="566616">
                <a:tc rowSpan="5">
                  <a:txBody>
                    <a:bodyPr/>
                    <a:lstStyle/>
                    <a:p>
                      <a:pPr marL="0" marR="0" lvl="0" indent="0" algn="l" defTabSz="519467" rtl="0" eaLnBrk="1" fontAlgn="auto" latinLnBrk="0" hangingPunct="1">
                        <a:lnSpc>
                          <a:spcPct val="100000"/>
                        </a:lnSpc>
                        <a:spcBef>
                          <a:spcPts val="0"/>
                        </a:spcBef>
                        <a:spcAft>
                          <a:spcPts val="0"/>
                        </a:spcAft>
                        <a:buClrTx/>
                        <a:buSzTx/>
                        <a:buFontTx/>
                        <a:buNone/>
                        <a:tabLst/>
                        <a:defRPr/>
                      </a:pPr>
                      <a:r>
                        <a:rPr lang="en-IE" sz="1800" b="1" dirty="0">
                          <a:solidFill>
                            <a:schemeClr val="tx1"/>
                          </a:solidFill>
                          <a:latin typeface="+mn-lt"/>
                          <a:cs typeface="+mn-cs"/>
                        </a:rPr>
                        <a:t>UK is treated as a 3rd Country (Similar to India, China)</a:t>
                      </a:r>
                    </a:p>
                  </a:txBody>
                  <a:tcPr/>
                </a:tc>
                <a:tc>
                  <a:txBody>
                    <a:bodyPr/>
                    <a:lstStyle/>
                    <a:p>
                      <a:pPr marL="0" marR="0" lvl="0" indent="0" algn="l" defTabSz="519467" rtl="0" eaLnBrk="1" fontAlgn="auto" latinLnBrk="0" hangingPunct="1">
                        <a:lnSpc>
                          <a:spcPct val="100000"/>
                        </a:lnSpc>
                        <a:spcBef>
                          <a:spcPts val="0"/>
                        </a:spcBef>
                        <a:spcAft>
                          <a:spcPts val="0"/>
                        </a:spcAft>
                        <a:buClrTx/>
                        <a:buSzTx/>
                        <a:buFontTx/>
                        <a:buNone/>
                        <a:tabLst/>
                        <a:defRPr/>
                      </a:pPr>
                      <a:r>
                        <a:rPr lang="en-IE" sz="1800" b="1" dirty="0">
                          <a:solidFill>
                            <a:schemeClr val="tx1"/>
                          </a:solidFill>
                          <a:latin typeface="+mn-lt"/>
                          <a:cs typeface="+mn-cs"/>
                        </a:rPr>
                        <a:t>UK signs a Comprehensive MRA (Similar to Canada, Australia)  </a:t>
                      </a:r>
                      <a:r>
                        <a:rPr lang="en-IE" sz="1800" b="1" dirty="0">
                          <a:solidFill>
                            <a:srgbClr val="FF0000"/>
                          </a:solidFill>
                          <a:latin typeface="+mn-lt"/>
                          <a:cs typeface="+mn-cs"/>
                        </a:rPr>
                        <a:t>OR</a:t>
                      </a:r>
                      <a:endParaRPr lang="en-US" sz="1800" dirty="0">
                        <a:solidFill>
                          <a:srgbClr val="FF0000"/>
                        </a:solidFill>
                      </a:endParaRPr>
                    </a:p>
                  </a:txBody>
                  <a:tcPr/>
                </a:tc>
                <a:extLst>
                  <a:ext uri="{0D108BD9-81ED-4DB2-BD59-A6C34878D82A}">
                    <a16:rowId xmlns:a16="http://schemas.microsoft.com/office/drawing/2014/main" xmlns="" val="1583588173"/>
                  </a:ext>
                </a:extLst>
              </a:tr>
              <a:tr h="566616">
                <a:tc vMerge="1">
                  <a:txBody>
                    <a:bodyPr/>
                    <a:lstStyle/>
                    <a:p>
                      <a:endParaRPr lang="en-US" dirty="0"/>
                    </a:p>
                  </a:txBody>
                  <a:tcPr/>
                </a:tc>
                <a:tc>
                  <a:txBody>
                    <a:bodyPr/>
                    <a:lstStyle/>
                    <a:p>
                      <a:pPr marL="0" marR="0" lvl="0" indent="0" algn="l" defTabSz="519467" rtl="0" eaLnBrk="1" fontAlgn="auto" latinLnBrk="0" hangingPunct="1">
                        <a:lnSpc>
                          <a:spcPct val="100000"/>
                        </a:lnSpc>
                        <a:spcBef>
                          <a:spcPts val="0"/>
                        </a:spcBef>
                        <a:spcAft>
                          <a:spcPts val="0"/>
                        </a:spcAft>
                        <a:buClrTx/>
                        <a:buSzTx/>
                        <a:buFontTx/>
                        <a:buNone/>
                        <a:tabLst/>
                        <a:defRPr/>
                      </a:pPr>
                      <a:r>
                        <a:rPr lang="en-IE" sz="1800" b="1" dirty="0">
                          <a:solidFill>
                            <a:schemeClr val="tx1"/>
                          </a:solidFill>
                          <a:latin typeface="+mn-lt"/>
                          <a:cs typeface="+mn-cs"/>
                        </a:rPr>
                        <a:t>UK becomes part of EEA (Similar to Norway, Iceland, Liechtenstein) </a:t>
                      </a:r>
                      <a:r>
                        <a:rPr lang="en-IE" sz="1800" b="1" dirty="0">
                          <a:solidFill>
                            <a:srgbClr val="FF0000"/>
                          </a:solidFill>
                          <a:latin typeface="+mn-lt"/>
                          <a:cs typeface="+mn-cs"/>
                        </a:rPr>
                        <a:t>OR</a:t>
                      </a:r>
                      <a:endParaRPr lang="en-US" sz="1800" dirty="0">
                        <a:solidFill>
                          <a:srgbClr val="FF0000"/>
                        </a:solidFill>
                      </a:endParaRPr>
                    </a:p>
                  </a:txBody>
                  <a:tcPr/>
                </a:tc>
                <a:extLst>
                  <a:ext uri="{0D108BD9-81ED-4DB2-BD59-A6C34878D82A}">
                    <a16:rowId xmlns:a16="http://schemas.microsoft.com/office/drawing/2014/main" xmlns="" val="4056943413"/>
                  </a:ext>
                </a:extLst>
              </a:tr>
              <a:tr h="566616">
                <a:tc vMerge="1">
                  <a:txBody>
                    <a:bodyPr/>
                    <a:lstStyle/>
                    <a:p>
                      <a:endParaRPr lang="en-US" dirty="0"/>
                    </a:p>
                  </a:txBody>
                  <a:tcPr/>
                </a:tc>
                <a:tc>
                  <a:txBody>
                    <a:bodyPr/>
                    <a:lstStyle/>
                    <a:p>
                      <a:pPr marL="0" marR="0" lvl="0" indent="0" algn="l" defTabSz="519467" rtl="0" eaLnBrk="1" fontAlgn="auto" latinLnBrk="0" hangingPunct="1">
                        <a:lnSpc>
                          <a:spcPct val="100000"/>
                        </a:lnSpc>
                        <a:spcBef>
                          <a:spcPts val="0"/>
                        </a:spcBef>
                        <a:spcAft>
                          <a:spcPts val="0"/>
                        </a:spcAft>
                        <a:buClrTx/>
                        <a:buSzTx/>
                        <a:buFontTx/>
                        <a:buNone/>
                        <a:tabLst/>
                        <a:defRPr/>
                      </a:pPr>
                      <a:r>
                        <a:rPr lang="en-IE" sz="1800" b="1" kern="1200" dirty="0">
                          <a:solidFill>
                            <a:schemeClr val="tx1"/>
                          </a:solidFill>
                          <a:latin typeface="+mn-lt"/>
                          <a:ea typeface="+mn-ea"/>
                          <a:cs typeface="+mn-cs"/>
                        </a:rPr>
                        <a:t>UK joins Switzerland in the European Free Trade Association (EFTA) </a:t>
                      </a:r>
                      <a:r>
                        <a:rPr lang="en-IE" sz="1800" b="1" kern="1200" dirty="0">
                          <a:solidFill>
                            <a:srgbClr val="FF0000"/>
                          </a:solidFill>
                          <a:latin typeface="+mn-lt"/>
                          <a:ea typeface="+mn-ea"/>
                          <a:cs typeface="+mn-cs"/>
                        </a:rPr>
                        <a:t>OR</a:t>
                      </a:r>
                      <a:endParaRPr lang="en-US" sz="1800" b="1" kern="1200" dirty="0">
                        <a:solidFill>
                          <a:srgbClr val="FF0000"/>
                        </a:solidFill>
                        <a:latin typeface="+mn-lt"/>
                        <a:ea typeface="+mn-ea"/>
                        <a:cs typeface="+mn-cs"/>
                      </a:endParaRPr>
                    </a:p>
                  </a:txBody>
                  <a:tcPr/>
                </a:tc>
                <a:extLst>
                  <a:ext uri="{0D108BD9-81ED-4DB2-BD59-A6C34878D82A}">
                    <a16:rowId xmlns:a16="http://schemas.microsoft.com/office/drawing/2014/main" xmlns="" val="109069832"/>
                  </a:ext>
                </a:extLst>
              </a:tr>
              <a:tr h="566616">
                <a:tc vMerge="1">
                  <a:txBody>
                    <a:bodyPr/>
                    <a:lstStyle/>
                    <a:p>
                      <a:endParaRPr lang="en-US" dirty="0"/>
                    </a:p>
                  </a:txBody>
                  <a:tcPr/>
                </a:tc>
                <a:tc>
                  <a:txBody>
                    <a:bodyPr/>
                    <a:lstStyle/>
                    <a:p>
                      <a:pPr marL="0" marR="0" lvl="0" indent="0" algn="l" defTabSz="519467" rtl="0" eaLnBrk="1" fontAlgn="auto" latinLnBrk="0" hangingPunct="1">
                        <a:lnSpc>
                          <a:spcPct val="100000"/>
                        </a:lnSpc>
                        <a:spcBef>
                          <a:spcPts val="0"/>
                        </a:spcBef>
                        <a:spcAft>
                          <a:spcPts val="0"/>
                        </a:spcAft>
                        <a:buClrTx/>
                        <a:buSzTx/>
                        <a:buFontTx/>
                        <a:buNone/>
                        <a:tabLst/>
                        <a:defRPr/>
                      </a:pPr>
                      <a:r>
                        <a:rPr lang="en-IE" sz="1800" b="1" dirty="0">
                          <a:solidFill>
                            <a:schemeClr val="tx1"/>
                          </a:solidFill>
                          <a:latin typeface="+mn-lt"/>
                          <a:cs typeface="+mn-cs"/>
                        </a:rPr>
                        <a:t>UK is treated as a 3rd Country (Similar to India, China) </a:t>
                      </a:r>
                      <a:r>
                        <a:rPr lang="en-IE" sz="1800" b="1" dirty="0">
                          <a:solidFill>
                            <a:srgbClr val="FF0000"/>
                          </a:solidFill>
                          <a:latin typeface="+mn-lt"/>
                          <a:cs typeface="+mn-cs"/>
                        </a:rPr>
                        <a:t>OR</a:t>
                      </a:r>
                      <a:r>
                        <a:rPr lang="en-IE" sz="1800" b="1" dirty="0">
                          <a:solidFill>
                            <a:schemeClr val="tx1"/>
                          </a:solidFill>
                          <a:latin typeface="+mn-lt"/>
                          <a:cs typeface="+mn-cs"/>
                        </a:rPr>
                        <a:t>	</a:t>
                      </a:r>
                      <a:endParaRPr lang="en-US" sz="1800" dirty="0"/>
                    </a:p>
                  </a:txBody>
                  <a:tcPr/>
                </a:tc>
                <a:extLst>
                  <a:ext uri="{0D108BD9-81ED-4DB2-BD59-A6C34878D82A}">
                    <a16:rowId xmlns:a16="http://schemas.microsoft.com/office/drawing/2014/main" xmlns="" val="998414425"/>
                  </a:ext>
                </a:extLst>
              </a:tr>
              <a:tr h="566616">
                <a:tc vMerge="1">
                  <a:txBody>
                    <a:bodyPr/>
                    <a:lstStyle/>
                    <a:p>
                      <a:endParaRPr lang="en-US" sz="1800" dirty="0"/>
                    </a:p>
                  </a:txBody>
                  <a:tcPr/>
                </a:tc>
                <a:tc>
                  <a:txBody>
                    <a:bodyPr/>
                    <a:lstStyle/>
                    <a:p>
                      <a:r>
                        <a:rPr lang="en-IE" sz="1800" b="1" dirty="0">
                          <a:solidFill>
                            <a:schemeClr val="tx1"/>
                          </a:solidFill>
                          <a:latin typeface="+mn-lt"/>
                          <a:cs typeface="+mn-cs"/>
                        </a:rPr>
                        <a:t>UK Reverses Brexit Decision (Not Very Likely)	</a:t>
                      </a:r>
                      <a:endParaRPr lang="en-US" sz="1800" dirty="0"/>
                    </a:p>
                  </a:txBody>
                  <a:tcPr/>
                </a:tc>
                <a:extLst>
                  <a:ext uri="{0D108BD9-81ED-4DB2-BD59-A6C34878D82A}">
                    <a16:rowId xmlns:a16="http://schemas.microsoft.com/office/drawing/2014/main" xmlns="" val="467190651"/>
                  </a:ext>
                </a:extLst>
              </a:tr>
            </a:tbl>
          </a:graphicData>
        </a:graphic>
      </p:graphicFrame>
    </p:spTree>
    <p:extLst>
      <p:ext uri="{BB962C8B-B14F-4D97-AF65-F5344CB8AC3E}">
        <p14:creationId xmlns:p14="http://schemas.microsoft.com/office/powerpoint/2010/main" val="109764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AC863-7D20-488A-AD82-9D8A8F4DE650}"/>
              </a:ext>
            </a:extLst>
          </p:cNvPr>
          <p:cNvSpPr>
            <a:spLocks noGrp="1"/>
          </p:cNvSpPr>
          <p:nvPr>
            <p:ph type="title"/>
          </p:nvPr>
        </p:nvSpPr>
        <p:spPr/>
        <p:txBody>
          <a:bodyPr/>
          <a:lstStyle/>
          <a:p>
            <a:r>
              <a:rPr lang="en-IE" dirty="0"/>
              <a:t>The Current State of Play – Recent EFPIA Survey</a:t>
            </a:r>
            <a:endParaRPr lang="en-US" dirty="0"/>
          </a:p>
        </p:txBody>
      </p:sp>
      <p:sp>
        <p:nvSpPr>
          <p:cNvPr id="3" name="Content Placeholder 2">
            <a:extLst>
              <a:ext uri="{FF2B5EF4-FFF2-40B4-BE49-F238E27FC236}">
                <a16:creationId xmlns:a16="http://schemas.microsoft.com/office/drawing/2014/main" xmlns="" id="{1E0A5B28-23DC-4455-83EF-CC8C4A3662E5}"/>
              </a:ext>
            </a:extLst>
          </p:cNvPr>
          <p:cNvSpPr>
            <a:spLocks noGrp="1"/>
          </p:cNvSpPr>
          <p:nvPr>
            <p:ph idx="1"/>
          </p:nvPr>
        </p:nvSpPr>
        <p:spPr/>
        <p:txBody>
          <a:bodyPr/>
          <a:lstStyle/>
          <a:p>
            <a:r>
              <a:rPr lang="en-US" sz="1800" b="1" dirty="0">
                <a:solidFill>
                  <a:schemeClr val="tx1"/>
                </a:solidFill>
                <a:latin typeface="+mn-lt"/>
              </a:rPr>
              <a:t>Over 2,600 final products have some stage of manufacture within in the UK.</a:t>
            </a:r>
          </a:p>
          <a:p>
            <a:endParaRPr lang="en-US" sz="1800" b="1" dirty="0">
              <a:solidFill>
                <a:schemeClr val="tx1"/>
              </a:solidFill>
              <a:latin typeface="+mn-lt"/>
            </a:endParaRPr>
          </a:p>
          <a:p>
            <a:r>
              <a:rPr lang="en-US" sz="1800" b="1" dirty="0">
                <a:solidFill>
                  <a:schemeClr val="tx1"/>
                </a:solidFill>
                <a:latin typeface="+mn-lt"/>
              </a:rPr>
              <a:t>45 million patient packs are supplied from the UK to other EU-27/EEA countries each month.</a:t>
            </a:r>
          </a:p>
          <a:p>
            <a:endParaRPr lang="en-US" sz="1800" b="1" dirty="0">
              <a:solidFill>
                <a:schemeClr val="tx1"/>
              </a:solidFill>
              <a:latin typeface="+mn-lt"/>
            </a:endParaRPr>
          </a:p>
          <a:p>
            <a:r>
              <a:rPr lang="en-US" sz="1800" b="1" dirty="0">
                <a:solidFill>
                  <a:schemeClr val="tx1"/>
                </a:solidFill>
                <a:latin typeface="+mn-lt"/>
              </a:rPr>
              <a:t>Over 37 million patient packs are supplied from the EU-27/EEA to the UK each month.</a:t>
            </a:r>
          </a:p>
          <a:p>
            <a:endParaRPr lang="en-US" sz="1800" b="1" dirty="0">
              <a:solidFill>
                <a:schemeClr val="tx1"/>
              </a:solidFill>
              <a:latin typeface="+mn-lt"/>
            </a:endParaRPr>
          </a:p>
          <a:p>
            <a:r>
              <a:rPr lang="en-US" sz="1800" b="1" dirty="0">
                <a:solidFill>
                  <a:schemeClr val="tx1"/>
                </a:solidFill>
                <a:latin typeface="+mn-lt"/>
              </a:rPr>
              <a:t>Over 12,000 centrally </a:t>
            </a:r>
            <a:r>
              <a:rPr lang="en-US" sz="1800" b="1" dirty="0" err="1">
                <a:solidFill>
                  <a:schemeClr val="tx1"/>
                </a:solidFill>
                <a:latin typeface="+mn-lt"/>
              </a:rPr>
              <a:t>authorised</a:t>
            </a:r>
            <a:r>
              <a:rPr lang="en-US" sz="1800" b="1" dirty="0">
                <a:solidFill>
                  <a:schemeClr val="tx1"/>
                </a:solidFill>
                <a:latin typeface="+mn-lt"/>
              </a:rPr>
              <a:t> Marketing </a:t>
            </a:r>
            <a:r>
              <a:rPr lang="en-US" sz="1800" b="1" dirty="0" err="1">
                <a:solidFill>
                  <a:schemeClr val="tx1"/>
                </a:solidFill>
                <a:latin typeface="+mn-lt"/>
              </a:rPr>
              <a:t>Authorisations</a:t>
            </a:r>
            <a:r>
              <a:rPr lang="en-US" sz="1800" b="1" dirty="0">
                <a:solidFill>
                  <a:schemeClr val="tx1"/>
                </a:solidFill>
                <a:latin typeface="+mn-lt"/>
              </a:rPr>
              <a:t> (MAs) for medicines will require a separate MA in the UK in order for the medicine to be prescribed to patients.</a:t>
            </a:r>
          </a:p>
          <a:p>
            <a:endParaRPr lang="en-US" sz="1800" b="1" dirty="0">
              <a:solidFill>
                <a:schemeClr val="tx1"/>
              </a:solidFill>
              <a:latin typeface="+mn-lt"/>
            </a:endParaRPr>
          </a:p>
          <a:p>
            <a:r>
              <a:rPr lang="en-US" sz="1800" b="1" dirty="0">
                <a:solidFill>
                  <a:schemeClr val="tx1"/>
                </a:solidFill>
                <a:latin typeface="+mn-lt"/>
              </a:rPr>
              <a:t>Approximately 17% of </a:t>
            </a:r>
            <a:r>
              <a:rPr lang="en-US" sz="1800" b="1" dirty="0" err="1">
                <a:solidFill>
                  <a:schemeClr val="tx1"/>
                </a:solidFill>
                <a:latin typeface="+mn-lt"/>
              </a:rPr>
              <a:t>centralised</a:t>
            </a:r>
            <a:r>
              <a:rPr lang="en-US" sz="1800" b="1" dirty="0">
                <a:solidFill>
                  <a:schemeClr val="tx1"/>
                </a:solidFill>
                <a:latin typeface="+mn-lt"/>
              </a:rPr>
              <a:t> MAs are held in the UK.</a:t>
            </a:r>
          </a:p>
          <a:p>
            <a:endParaRPr lang="en-US" sz="1800" b="1" dirty="0">
              <a:solidFill>
                <a:schemeClr val="tx1"/>
              </a:solidFill>
              <a:latin typeface="+mn-lt"/>
            </a:endParaRPr>
          </a:p>
          <a:p>
            <a:r>
              <a:rPr lang="en-US" sz="1800" b="1" dirty="0">
                <a:solidFill>
                  <a:schemeClr val="tx1"/>
                </a:solidFill>
                <a:latin typeface="+mn-lt"/>
              </a:rPr>
              <a:t>There are over 1,500 clinical trials on-going with the UK as sponsor and over half of these trials are predicted to be continuing at the time when the UK is due to withdraw from the EU, on 29th March 2019, if a Hard Brexit is </a:t>
            </a:r>
            <a:r>
              <a:rPr lang="en-US" sz="1800" b="1" dirty="0" err="1">
                <a:solidFill>
                  <a:schemeClr val="tx1"/>
                </a:solidFill>
                <a:latin typeface="+mn-lt"/>
              </a:rPr>
              <a:t>realised</a:t>
            </a:r>
            <a:r>
              <a:rPr lang="en-US" sz="1800" b="1" dirty="0">
                <a:solidFill>
                  <a:schemeClr val="tx1"/>
                </a:solidFill>
                <a:latin typeface="+mn-lt"/>
              </a:rPr>
              <a:t>.</a:t>
            </a:r>
          </a:p>
          <a:p>
            <a:endParaRPr lang="en-US" dirty="0"/>
          </a:p>
        </p:txBody>
      </p:sp>
    </p:spTree>
    <p:extLst>
      <p:ext uri="{BB962C8B-B14F-4D97-AF65-F5344CB8AC3E}">
        <p14:creationId xmlns:p14="http://schemas.microsoft.com/office/powerpoint/2010/main" val="3028232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4BACD-4615-4629-A725-6F8CDB2ECAD8}"/>
              </a:ext>
            </a:extLst>
          </p:cNvPr>
          <p:cNvSpPr>
            <a:spLocks noGrp="1"/>
          </p:cNvSpPr>
          <p:nvPr>
            <p:ph type="title"/>
          </p:nvPr>
        </p:nvSpPr>
        <p:spPr/>
        <p:txBody>
          <a:bodyPr>
            <a:normAutofit/>
          </a:bodyPr>
          <a:lstStyle/>
          <a:p>
            <a:r>
              <a:rPr lang="en-US" dirty="0"/>
              <a:t>How does it affect us within EU</a:t>
            </a:r>
          </a:p>
        </p:txBody>
      </p:sp>
      <p:sp>
        <p:nvSpPr>
          <p:cNvPr id="3" name="Content Placeholder 2">
            <a:extLst>
              <a:ext uri="{FF2B5EF4-FFF2-40B4-BE49-F238E27FC236}">
                <a16:creationId xmlns:a16="http://schemas.microsoft.com/office/drawing/2014/main" xmlns="" id="{4048D94B-9163-488B-BADC-5CD28206F739}"/>
              </a:ext>
            </a:extLst>
          </p:cNvPr>
          <p:cNvSpPr>
            <a:spLocks noGrp="1"/>
          </p:cNvSpPr>
          <p:nvPr>
            <p:ph idx="1"/>
          </p:nvPr>
        </p:nvSpPr>
        <p:spPr>
          <a:xfrm>
            <a:off x="406399" y="1357917"/>
            <a:ext cx="11345333" cy="5257372"/>
          </a:xfrm>
        </p:spPr>
        <p:txBody>
          <a:bodyPr/>
          <a:lstStyle/>
          <a:p>
            <a:r>
              <a:rPr lang="en-US" sz="1800" b="1" dirty="0">
                <a:solidFill>
                  <a:schemeClr val="tx1"/>
                </a:solidFill>
                <a:latin typeface="+mn-lt"/>
                <a:cs typeface="+mn-cs"/>
              </a:rPr>
              <a:t>Unless agreements (MRAs / Sufficient Transition Deal </a:t>
            </a:r>
            <a:r>
              <a:rPr lang="en-US" sz="1800" b="1" dirty="0" err="1">
                <a:solidFill>
                  <a:schemeClr val="tx1"/>
                </a:solidFill>
                <a:latin typeface="+mn-lt"/>
                <a:cs typeface="+mn-cs"/>
              </a:rPr>
              <a:t>etc</a:t>
            </a:r>
            <a:r>
              <a:rPr lang="en-US" sz="1800" b="1" dirty="0">
                <a:solidFill>
                  <a:schemeClr val="tx1"/>
                </a:solidFill>
                <a:latin typeface="+mn-lt"/>
                <a:cs typeface="+mn-cs"/>
              </a:rPr>
              <a:t>) are put in place before 30th March 2019 the UK will be treated as a 3rd Country by the EU. We must plan on this “Worse Case Scenario”.</a:t>
            </a:r>
          </a:p>
          <a:p>
            <a:r>
              <a:rPr lang="en-US" sz="1800" b="1" dirty="0">
                <a:solidFill>
                  <a:schemeClr val="tx1"/>
                </a:solidFill>
                <a:latin typeface="+mn-lt"/>
                <a:cs typeface="+mn-cs"/>
              </a:rPr>
              <a:t>Medicinal Products already marketed within the UK from the EU prior to 30th March 2019 can remain on the market, the same applies to UK medicinal product marketed in the EU.</a:t>
            </a:r>
          </a:p>
          <a:p>
            <a:r>
              <a:rPr lang="en-IE" sz="1800" b="1" dirty="0"/>
              <a:t>P</a:t>
            </a:r>
            <a:r>
              <a:rPr lang="en-US" sz="1800" b="1" dirty="0" err="1"/>
              <a:t>otential</a:t>
            </a:r>
            <a:r>
              <a:rPr lang="en-US" sz="1800" b="1" dirty="0"/>
              <a:t> issues that Brexit will cause include:              </a:t>
            </a:r>
          </a:p>
          <a:p>
            <a:pPr lvl="1">
              <a:buFont typeface="Wingdings" panose="05000000000000000000" pitchFamily="2" charset="2"/>
              <a:buChar char="Ø"/>
            </a:pPr>
            <a:r>
              <a:rPr lang="en-US" sz="1800" b="1" dirty="0"/>
              <a:t>Pharmacovigilance</a:t>
            </a:r>
          </a:p>
          <a:p>
            <a:pPr lvl="1">
              <a:buFont typeface="Wingdings" panose="05000000000000000000" pitchFamily="2" charset="2"/>
              <a:buChar char="Ø"/>
            </a:pPr>
            <a:r>
              <a:rPr lang="en-US" sz="1800" b="1" dirty="0"/>
              <a:t>MAH and MAAs</a:t>
            </a:r>
          </a:p>
          <a:p>
            <a:pPr lvl="1">
              <a:buFont typeface="Wingdings" panose="05000000000000000000" pitchFamily="2" charset="2"/>
              <a:buChar char="Ø"/>
            </a:pPr>
            <a:r>
              <a:rPr lang="en-US" sz="1800" b="1" dirty="0"/>
              <a:t>Import / Export (Supply Chain)                         </a:t>
            </a:r>
          </a:p>
          <a:p>
            <a:pPr lvl="1">
              <a:buFont typeface="Wingdings" panose="05000000000000000000" pitchFamily="2" charset="2"/>
              <a:buChar char="Ø"/>
            </a:pPr>
            <a:r>
              <a:rPr lang="en-US" sz="1800" b="1" dirty="0"/>
              <a:t>GMP Certification                        </a:t>
            </a:r>
          </a:p>
          <a:p>
            <a:pPr lvl="1">
              <a:buFont typeface="Wingdings" panose="05000000000000000000" pitchFamily="2" charset="2"/>
              <a:buChar char="Ø"/>
            </a:pPr>
            <a:r>
              <a:rPr lang="en-US" sz="1800" b="1" dirty="0"/>
              <a:t>Qualified Person Release      </a:t>
            </a:r>
          </a:p>
          <a:p>
            <a:pPr lvl="1">
              <a:buFont typeface="Wingdings" panose="05000000000000000000" pitchFamily="2" charset="2"/>
              <a:buChar char="Ø"/>
            </a:pPr>
            <a:r>
              <a:rPr lang="en-US" sz="1800" b="1" dirty="0"/>
              <a:t>Finished Products and APIs from UK</a:t>
            </a:r>
          </a:p>
          <a:p>
            <a:pPr lvl="1">
              <a:buFont typeface="Wingdings" panose="05000000000000000000" pitchFamily="2" charset="2"/>
              <a:buChar char="Ø"/>
            </a:pPr>
            <a:r>
              <a:rPr lang="en-US" sz="1800" b="1" dirty="0"/>
              <a:t>Clinical Trials</a:t>
            </a:r>
          </a:p>
          <a:p>
            <a:pPr lvl="1">
              <a:buFont typeface="Wingdings" panose="05000000000000000000" pitchFamily="2" charset="2"/>
              <a:buChar char="Ø"/>
            </a:pPr>
            <a:r>
              <a:rPr lang="en-US" sz="1800" b="1" dirty="0"/>
              <a:t>Product Testing</a:t>
            </a:r>
          </a:p>
          <a:p>
            <a:pPr lvl="1">
              <a:buFont typeface="Wingdings" panose="05000000000000000000" pitchFamily="2" charset="2"/>
              <a:buChar char="Ø"/>
            </a:pPr>
            <a:r>
              <a:rPr lang="en-US" sz="1800" b="1" dirty="0"/>
              <a:t>Samples (Storage)</a:t>
            </a:r>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2667" dirty="0"/>
          </a:p>
          <a:p>
            <a:pPr marL="0" indent="0">
              <a:buNone/>
            </a:pPr>
            <a:endParaRPr lang="en-US" sz="1600" dirty="0"/>
          </a:p>
          <a:p>
            <a:endParaRPr lang="en-US" sz="1800" b="1" dirty="0"/>
          </a:p>
          <a:p>
            <a:pPr marL="0" indent="0">
              <a:buNone/>
            </a:pPr>
            <a:endParaRPr lang="en-US" sz="1600" dirty="0"/>
          </a:p>
        </p:txBody>
      </p:sp>
      <p:pic>
        <p:nvPicPr>
          <p:cNvPr id="5" name="Picture 4">
            <a:extLst>
              <a:ext uri="{FF2B5EF4-FFF2-40B4-BE49-F238E27FC236}">
                <a16:creationId xmlns:a16="http://schemas.microsoft.com/office/drawing/2014/main" xmlns="" id="{5D8025F9-BA10-40A1-AE94-A4FBAF4655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745" y="3037742"/>
            <a:ext cx="4514850" cy="3314700"/>
          </a:xfrm>
          <a:prstGeom prst="rect">
            <a:avLst/>
          </a:prstGeom>
        </p:spPr>
      </p:pic>
    </p:spTree>
    <p:extLst>
      <p:ext uri="{BB962C8B-B14F-4D97-AF65-F5344CB8AC3E}">
        <p14:creationId xmlns:p14="http://schemas.microsoft.com/office/powerpoint/2010/main" val="45041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4BACD-4615-4629-A725-6F8CDB2ECAD8}"/>
              </a:ext>
            </a:extLst>
          </p:cNvPr>
          <p:cNvSpPr>
            <a:spLocks noGrp="1"/>
          </p:cNvSpPr>
          <p:nvPr>
            <p:ph type="title"/>
          </p:nvPr>
        </p:nvSpPr>
        <p:spPr/>
        <p:txBody>
          <a:bodyPr>
            <a:normAutofit fontScale="90000"/>
          </a:bodyPr>
          <a:lstStyle/>
          <a:p>
            <a:r>
              <a:rPr lang="en-US" dirty="0"/>
              <a:t>Pharmacovigilance - EU</a:t>
            </a:r>
            <a:br>
              <a:rPr lang="en-US" dirty="0"/>
            </a:br>
            <a:endParaRPr lang="en-US" dirty="0"/>
          </a:p>
        </p:txBody>
      </p:sp>
      <p:sp>
        <p:nvSpPr>
          <p:cNvPr id="3" name="Content Placeholder 2">
            <a:extLst>
              <a:ext uri="{FF2B5EF4-FFF2-40B4-BE49-F238E27FC236}">
                <a16:creationId xmlns:a16="http://schemas.microsoft.com/office/drawing/2014/main" xmlns="" id="{4048D94B-9163-488B-BADC-5CD28206F739}"/>
              </a:ext>
            </a:extLst>
          </p:cNvPr>
          <p:cNvSpPr>
            <a:spLocks noGrp="1"/>
          </p:cNvSpPr>
          <p:nvPr>
            <p:ph idx="1"/>
          </p:nvPr>
        </p:nvSpPr>
        <p:spPr>
          <a:xfrm>
            <a:off x="342900" y="1160033"/>
            <a:ext cx="10972800" cy="4754563"/>
          </a:xfrm>
        </p:spPr>
        <p:txBody>
          <a:bodyPr/>
          <a:lstStyle/>
          <a:p>
            <a:pPr marL="0" indent="0">
              <a:buNone/>
            </a:pPr>
            <a:endParaRPr lang="en-US" sz="1600" dirty="0"/>
          </a:p>
          <a:p>
            <a:r>
              <a:rPr lang="en-US" sz="1800" b="1" dirty="0"/>
              <a:t>Marketing </a:t>
            </a:r>
            <a:r>
              <a:rPr lang="en-US" sz="1800" b="1" dirty="0" err="1"/>
              <a:t>Authorisation</a:t>
            </a:r>
            <a:r>
              <a:rPr lang="en-US" sz="1800" b="1" dirty="0"/>
              <a:t> Holders (MAHs) </a:t>
            </a:r>
          </a:p>
          <a:p>
            <a:pPr lvl="1"/>
            <a:r>
              <a:rPr lang="en-US" sz="1800" b="1" dirty="0"/>
              <a:t>Article 104 of 2001/83/EC and Article 7 of Commission Implementing Regulation 520/2012</a:t>
            </a:r>
          </a:p>
          <a:p>
            <a:pPr lvl="1"/>
            <a:r>
              <a:rPr lang="en-IE" sz="1800" b="1" dirty="0"/>
              <a:t>A</a:t>
            </a:r>
            <a:r>
              <a:rPr lang="en-US" sz="1800" b="1" dirty="0" err="1"/>
              <a:t>rticle</a:t>
            </a:r>
            <a:r>
              <a:rPr lang="en-US" sz="1800" b="1" dirty="0"/>
              <a:t> 8 of Directive 2001/83/EC and Article 74 of 2001/82/EC </a:t>
            </a:r>
          </a:p>
          <a:p>
            <a:pPr lvl="1"/>
            <a:r>
              <a:rPr lang="en-US" sz="1800" b="1" dirty="0"/>
              <a:t>Will need to ensure that their EU Qualified Person, responsible for Pharmacovigilance (QPPV) and the Pharmacovigilance System Master File (PSMF) is located and carries out their tasks within the EU/EEA.</a:t>
            </a:r>
          </a:p>
          <a:p>
            <a:pPr lvl="1"/>
            <a:endParaRPr lang="en-IE" sz="1800" b="1" dirty="0"/>
          </a:p>
          <a:p>
            <a:r>
              <a:rPr lang="en-IE" sz="1800" b="1" dirty="0"/>
              <a:t>C</a:t>
            </a:r>
            <a:r>
              <a:rPr lang="en-US" sz="1800" b="1" dirty="0" err="1"/>
              <a:t>hanges</a:t>
            </a:r>
            <a:r>
              <a:rPr lang="en-US" sz="1800" b="1" dirty="0"/>
              <a:t> </a:t>
            </a:r>
          </a:p>
          <a:p>
            <a:pPr lvl="1"/>
            <a:r>
              <a:rPr lang="en-US" sz="1800" b="1" dirty="0"/>
              <a:t>Any changes in the QPPV, including contact details, may for medicinal products for human use, be updated through the Article 57 database without the need for a variation. Updates should be made promptly to allow continuous supervision by the Competent Authorities.</a:t>
            </a:r>
          </a:p>
          <a:p>
            <a:pPr marL="0" indent="0">
              <a:buNone/>
            </a:pPr>
            <a:endParaRPr lang="en-US" sz="1600" dirty="0"/>
          </a:p>
        </p:txBody>
      </p:sp>
    </p:spTree>
    <p:extLst>
      <p:ext uri="{BB962C8B-B14F-4D97-AF65-F5344CB8AC3E}">
        <p14:creationId xmlns:p14="http://schemas.microsoft.com/office/powerpoint/2010/main" val="3976265859"/>
      </p:ext>
    </p:extLst>
  </p:cSld>
  <p:clrMapOvr>
    <a:masterClrMapping/>
  </p:clrMapOvr>
</p:sld>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2B142D"/>
      </a:dk2>
      <a:lt2>
        <a:srgbClr val="C3AFCC"/>
      </a:lt2>
      <a:accent1>
        <a:srgbClr val="00B5E6"/>
      </a:accent1>
      <a:accent2>
        <a:srgbClr val="EB8700"/>
      </a:accent2>
      <a:accent3>
        <a:srgbClr val="BEF100"/>
      </a:accent3>
      <a:accent4>
        <a:srgbClr val="FFB900"/>
      </a:accent4>
      <a:accent5>
        <a:srgbClr val="E71939"/>
      </a:accent5>
      <a:accent6>
        <a:srgbClr val="7864AC"/>
      </a:accent6>
      <a:hlink>
        <a:srgbClr val="00B5E6"/>
      </a:hlink>
      <a:folHlink>
        <a:srgbClr val="EB8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6351</TotalTime>
  <Words>3052</Words>
  <Application>Microsoft Office PowerPoint</Application>
  <PresentationFormat>Widescreen</PresentationFormat>
  <Paragraphs>273</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Lucida Grande</vt:lpstr>
      <vt:lpstr>Wingdings</vt:lpstr>
      <vt:lpstr>1_Office Theme</vt:lpstr>
      <vt:lpstr>PowerPoint Presentation</vt:lpstr>
      <vt:lpstr>Brexit ?  What is all this about ? </vt:lpstr>
      <vt:lpstr>Brexit ?  What is all this about ? </vt:lpstr>
      <vt:lpstr>Brexit ?  What is all this about ? </vt:lpstr>
      <vt:lpstr>European Medicines Agency Notifications</vt:lpstr>
      <vt:lpstr>Possible Scenarios</vt:lpstr>
      <vt:lpstr>The Current State of Play – Recent EFPIA Survey</vt:lpstr>
      <vt:lpstr>How does it affect us within EU</vt:lpstr>
      <vt:lpstr>Pharmacovigilance - EU </vt:lpstr>
      <vt:lpstr>MAH and MAAs - EU</vt:lpstr>
      <vt:lpstr>Import / Export – Supply Chain - EU</vt:lpstr>
      <vt:lpstr>GMP Certification - EU </vt:lpstr>
      <vt:lpstr>EU Qualified Person Release </vt:lpstr>
      <vt:lpstr>Finished Products and APIs from UK</vt:lpstr>
      <vt:lpstr>Clinical Trials - EU</vt:lpstr>
      <vt:lpstr>Product Testing - EU</vt:lpstr>
      <vt:lpstr>Samples - EU</vt:lpstr>
      <vt:lpstr>So what about the UK ?</vt:lpstr>
      <vt:lpstr>Pharmacovigilance - UK </vt:lpstr>
      <vt:lpstr>MAH and MAAs - UK</vt:lpstr>
      <vt:lpstr>Import / Export – Supply Chain - UK</vt:lpstr>
      <vt:lpstr>GMP Certification - UK </vt:lpstr>
      <vt:lpstr>UK Qualified Person Release </vt:lpstr>
      <vt:lpstr>Finished Products and APIs from EU into UK</vt:lpstr>
      <vt:lpstr>Clinical Trials - UK</vt:lpstr>
      <vt:lpstr>Product Testing - UK</vt:lpstr>
      <vt:lpstr>Samples - UK</vt:lpstr>
      <vt:lpstr>Workshop</vt:lpstr>
      <vt:lpstr>Questions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Vikas Katial</dc:creator>
  <cp:lastModifiedBy>Louise Griffin</cp:lastModifiedBy>
  <cp:revision>141</cp:revision>
  <cp:lastPrinted>2018-04-06T10:49:07Z</cp:lastPrinted>
  <dcterms:created xsi:type="dcterms:W3CDTF">2017-11-10T11:59:12Z</dcterms:created>
  <dcterms:modified xsi:type="dcterms:W3CDTF">2018-04-06T13:52:56Z</dcterms:modified>
</cp:coreProperties>
</file>